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 id="2147483837" r:id="rId2"/>
    <p:sldMasterId id="2147483850" r:id="rId3"/>
  </p:sldMasterIdLst>
  <p:notesMasterIdLst>
    <p:notesMasterId r:id="rId18"/>
  </p:notesMasterIdLst>
  <p:handoutMasterIdLst>
    <p:handoutMasterId r:id="rId19"/>
  </p:handoutMasterIdLst>
  <p:sldIdLst>
    <p:sldId id="411" r:id="rId4"/>
    <p:sldId id="413" r:id="rId5"/>
    <p:sldId id="414" r:id="rId6"/>
    <p:sldId id="409" r:id="rId7"/>
    <p:sldId id="417" r:id="rId8"/>
    <p:sldId id="363" r:id="rId9"/>
    <p:sldId id="364" r:id="rId10"/>
    <p:sldId id="418" r:id="rId11"/>
    <p:sldId id="416" r:id="rId12"/>
    <p:sldId id="415" r:id="rId13"/>
    <p:sldId id="372" r:id="rId14"/>
    <p:sldId id="373" r:id="rId15"/>
    <p:sldId id="412" r:id="rId16"/>
    <p:sldId id="358" r:id="rId1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FF9933"/>
    <a:srgbClr val="FFFF66"/>
    <a:srgbClr val="FFCC00"/>
    <a:srgbClr val="E0E501"/>
    <a:srgbClr val="006600"/>
    <a:srgbClr val="008000"/>
    <a:srgbClr val="DAD757"/>
    <a:srgbClr val="593264"/>
    <a:srgbClr val="BBE4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91" autoAdjust="0"/>
    <p:restoredTop sz="94660"/>
  </p:normalViewPr>
  <p:slideViewPr>
    <p:cSldViewPr>
      <p:cViewPr varScale="1">
        <p:scale>
          <a:sx n="107" d="100"/>
          <a:sy n="107" d="100"/>
        </p:scale>
        <p:origin x="672" y="10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266"/>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266"/>
          </a:xfrm>
          <a:prstGeom prst="rect">
            <a:avLst/>
          </a:prstGeom>
        </p:spPr>
        <p:txBody>
          <a:bodyPr vert="horz" lIns="93167" tIns="46584" rIns="93167" bIns="46584" rtlCol="0"/>
          <a:lstStyle>
            <a:lvl1pPr algn="r">
              <a:defRPr sz="1200"/>
            </a:lvl1pPr>
          </a:lstStyle>
          <a:p>
            <a:fld id="{DFB7612B-4A13-4424-B20F-6467D22B5274}" type="datetimeFigureOut">
              <a:rPr lang="en-US" smtClean="0"/>
              <a:t>6/21/2022</a:t>
            </a:fld>
            <a:endParaRPr lang="en-US"/>
          </a:p>
        </p:txBody>
      </p:sp>
      <p:sp>
        <p:nvSpPr>
          <p:cNvPr id="4" name="Footer Placeholder 3"/>
          <p:cNvSpPr>
            <a:spLocks noGrp="1"/>
          </p:cNvSpPr>
          <p:nvPr>
            <p:ph type="ftr" sz="quarter" idx="2"/>
          </p:nvPr>
        </p:nvSpPr>
        <p:spPr>
          <a:xfrm>
            <a:off x="0" y="8830554"/>
            <a:ext cx="2971800" cy="464265"/>
          </a:xfrm>
          <a:prstGeom prst="rect">
            <a:avLst/>
          </a:prstGeom>
        </p:spPr>
        <p:txBody>
          <a:bodyPr vert="horz" lIns="93167" tIns="46584" rIns="93167" bIns="46584"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30554"/>
            <a:ext cx="2971800" cy="464265"/>
          </a:xfrm>
          <a:prstGeom prst="rect">
            <a:avLst/>
          </a:prstGeom>
        </p:spPr>
        <p:txBody>
          <a:bodyPr vert="horz" lIns="93167" tIns="46584" rIns="93167" bIns="46584" rtlCol="0" anchor="b"/>
          <a:lstStyle>
            <a:lvl1pPr algn="r">
              <a:defRPr sz="1200"/>
            </a:lvl1pPr>
          </a:lstStyle>
          <a:p>
            <a:fld id="{2687F61E-E8B4-4C02-AF7B-BCA7488A9B65}" type="slidenum">
              <a:rPr lang="en-US" smtClean="0"/>
              <a:t>‹#›</a:t>
            </a:fld>
            <a:endParaRPr lang="en-US"/>
          </a:p>
        </p:txBody>
      </p:sp>
    </p:spTree>
    <p:extLst>
      <p:ext uri="{BB962C8B-B14F-4D97-AF65-F5344CB8AC3E}">
        <p14:creationId xmlns:p14="http://schemas.microsoft.com/office/powerpoint/2010/main" val="26298064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67" tIns="46584" rIns="93167" bIns="46584" rtlCol="0"/>
          <a:lstStyle>
            <a:lvl1pPr algn="r">
              <a:defRPr sz="1200"/>
            </a:lvl1pPr>
          </a:lstStyle>
          <a:p>
            <a:fld id="{7E1DF2E6-59A7-43FD-B09B-78CB029929CE}" type="datetimeFigureOut">
              <a:rPr lang="en-US" smtClean="0"/>
              <a:t>6/21/2022</a:t>
            </a:fld>
            <a:endParaRPr lang="en-US"/>
          </a:p>
        </p:txBody>
      </p:sp>
      <p:sp>
        <p:nvSpPr>
          <p:cNvPr id="4" name="Slide Image Placeholder 3"/>
          <p:cNvSpPr>
            <a:spLocks noGrp="1" noRot="1" noChangeAspect="1"/>
          </p:cNvSpPr>
          <p:nvPr>
            <p:ph type="sldImg" idx="2"/>
          </p:nvPr>
        </p:nvSpPr>
        <p:spPr>
          <a:xfrm>
            <a:off x="1106488" y="698500"/>
            <a:ext cx="4645025" cy="3484563"/>
          </a:xfrm>
          <a:prstGeom prst="rect">
            <a:avLst/>
          </a:prstGeom>
          <a:noFill/>
          <a:ln w="12700">
            <a:solidFill>
              <a:prstClr val="black"/>
            </a:solidFill>
          </a:ln>
        </p:spPr>
        <p:txBody>
          <a:bodyPr vert="horz" lIns="93167" tIns="46584" rIns="93167" bIns="46584" rtlCol="0" anchor="ctr"/>
          <a:lstStyle/>
          <a:p>
            <a:endParaRPr lang="en-US"/>
          </a:p>
        </p:txBody>
      </p:sp>
      <p:sp>
        <p:nvSpPr>
          <p:cNvPr id="5" name="Notes Placeholder 4"/>
          <p:cNvSpPr>
            <a:spLocks noGrp="1"/>
          </p:cNvSpPr>
          <p:nvPr>
            <p:ph type="body" sz="quarter" idx="3"/>
          </p:nvPr>
        </p:nvSpPr>
        <p:spPr>
          <a:xfrm>
            <a:off x="685801" y="4415791"/>
            <a:ext cx="5486400" cy="4183380"/>
          </a:xfrm>
          <a:prstGeom prst="rect">
            <a:avLst/>
          </a:prstGeom>
        </p:spPr>
        <p:txBody>
          <a:bodyPr vert="horz" lIns="93167" tIns="46584" rIns="93167"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67" tIns="46584" rIns="93167"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67" tIns="46584" rIns="93167" bIns="46584" rtlCol="0" anchor="b"/>
          <a:lstStyle>
            <a:lvl1pPr algn="r">
              <a:defRPr sz="1200"/>
            </a:lvl1pPr>
          </a:lstStyle>
          <a:p>
            <a:fld id="{4D40ED65-4BF7-4318-B09E-D33400DDA5B6}" type="slidenum">
              <a:rPr lang="en-US" smtClean="0"/>
              <a:t>‹#›</a:t>
            </a:fld>
            <a:endParaRPr lang="en-US"/>
          </a:p>
        </p:txBody>
      </p:sp>
    </p:spTree>
    <p:extLst>
      <p:ext uri="{BB962C8B-B14F-4D97-AF65-F5344CB8AC3E}">
        <p14:creationId xmlns:p14="http://schemas.microsoft.com/office/powerpoint/2010/main" val="341065443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5334000"/>
            <a:ext cx="6400800" cy="609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56D72E-A36F-4947-AE4E-AF7E541E3B9A}" type="datetime1">
              <a:rPr lang="en-US" smtClean="0">
                <a:solidFill>
                  <a:prstClr val="black">
                    <a:tint val="75000"/>
                  </a:prstClr>
                </a:solidFill>
              </a:rPr>
              <a:t>6/21/2022</a:t>
            </a:fld>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76200" y="3429000"/>
            <a:ext cx="9296400" cy="1676400"/>
          </a:xfrm>
          <a:prstGeom prst="rect">
            <a:avLst/>
          </a:prstGeom>
          <a:gradFill>
            <a:gsLst>
              <a:gs pos="0">
                <a:schemeClr val="accent5">
                  <a:lumMod val="50000"/>
                </a:schemeClr>
              </a:gs>
              <a:gs pos="100000">
                <a:schemeClr val="accent5">
                  <a:lumMod val="50000"/>
                </a:schemeClr>
              </a:gs>
              <a:gs pos="29000">
                <a:schemeClr val="accent5">
                  <a:lumMod val="75000"/>
                </a:schemeClr>
              </a:gs>
            </a:gsLst>
            <a:lin ang="0" scaled="0"/>
          </a:gradFill>
          <a:ln>
            <a:noFill/>
          </a:ln>
          <a:effectLst>
            <a:outerShdw blurRad="203200" dist="38100" dir="7200000" algn="t" rotWithShape="0">
              <a:prstClr val="black">
                <a:alpha val="8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381000" y="3532187"/>
            <a:ext cx="7772400" cy="1470025"/>
          </a:xfrm>
        </p:spPr>
        <p:txBody>
          <a:bodyPr/>
          <a:lstStyle/>
          <a:p>
            <a:r>
              <a:rPr lang="en-US"/>
              <a:t>Click to edit Master title style</a:t>
            </a:r>
          </a:p>
        </p:txBody>
      </p:sp>
    </p:spTree>
    <p:extLst>
      <p:ext uri="{BB962C8B-B14F-4D97-AF65-F5344CB8AC3E}">
        <p14:creationId xmlns:p14="http://schemas.microsoft.com/office/powerpoint/2010/main" val="599195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FD1340-1119-4946-9560-2645FD98FFD3}"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528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C36AC2-CCFD-4666-886A-914CCB11290F}"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43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5334000"/>
            <a:ext cx="6400800" cy="609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6CE0F81-08CA-499F-BEF1-616B47CD4C35}"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76200" y="3429000"/>
            <a:ext cx="9296400" cy="1676400"/>
          </a:xfrm>
          <a:prstGeom prst="rect">
            <a:avLst/>
          </a:prstGeom>
          <a:gradFill>
            <a:gsLst>
              <a:gs pos="0">
                <a:schemeClr val="accent5">
                  <a:lumMod val="50000"/>
                </a:schemeClr>
              </a:gs>
              <a:gs pos="100000">
                <a:schemeClr val="accent5">
                  <a:lumMod val="50000"/>
                </a:schemeClr>
              </a:gs>
              <a:gs pos="29000">
                <a:schemeClr val="accent5">
                  <a:lumMod val="75000"/>
                </a:schemeClr>
              </a:gs>
            </a:gsLst>
            <a:lin ang="0" scaled="0"/>
          </a:gradFill>
          <a:ln>
            <a:noFill/>
          </a:ln>
          <a:effectLst>
            <a:outerShdw blurRad="203200" dist="38100" dir="7200000" algn="t" rotWithShape="0">
              <a:prstClr val="black">
                <a:alpha val="8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381000" y="3532187"/>
            <a:ext cx="7772400" cy="1470025"/>
          </a:xfrm>
        </p:spPr>
        <p:txBody>
          <a:bodyPr/>
          <a:lstStyle/>
          <a:p>
            <a:r>
              <a:rPr lang="en-US"/>
              <a:t>Click to edit Master title style</a:t>
            </a:r>
          </a:p>
        </p:txBody>
      </p:sp>
    </p:spTree>
    <p:extLst>
      <p:ext uri="{BB962C8B-B14F-4D97-AF65-F5344CB8AC3E}">
        <p14:creationId xmlns:p14="http://schemas.microsoft.com/office/powerpoint/2010/main" val="557685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BCC556-41CF-4F30-89FE-36C25E1FE866}"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
        <p:nvSpPr>
          <p:cNvPr id="7" name="Pentagon 6"/>
          <p:cNvSpPr/>
          <p:nvPr userDrawn="1"/>
        </p:nvSpPr>
        <p:spPr>
          <a:xfrm>
            <a:off x="-47538" y="457199"/>
            <a:ext cx="8429538" cy="609601"/>
          </a:xfrm>
          <a:prstGeom prst="homePlate">
            <a:avLst/>
          </a:prstGeom>
          <a:gradFill>
            <a:gsLst>
              <a:gs pos="0">
                <a:schemeClr val="accent5">
                  <a:lumMod val="50000"/>
                </a:schemeClr>
              </a:gs>
              <a:gs pos="100000">
                <a:schemeClr val="accent5">
                  <a:lumMod val="50000"/>
                </a:schemeClr>
              </a:gs>
              <a:gs pos="32000">
                <a:schemeClr val="accent5">
                  <a:lumMod val="75000"/>
                </a:schemeClr>
              </a:gs>
            </a:gsLst>
            <a:lin ang="0" scaled="0"/>
          </a:gradFill>
          <a:ln>
            <a:noFill/>
          </a:ln>
          <a:effectLst>
            <a:outerShdw blurRad="203200" dist="38100" dir="7200000" algn="t" rotWithShape="0">
              <a:prstClr val="black">
                <a:alpha val="8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381000" y="190498"/>
            <a:ext cx="7467600" cy="1143001"/>
          </a:xfrm>
        </p:spPr>
        <p:txBody>
          <a:bodyPr/>
          <a:lstStyle/>
          <a:p>
            <a:r>
              <a:rPr lang="en-US" dirty="0"/>
              <a:t>Click to edit Master title style</a:t>
            </a:r>
          </a:p>
        </p:txBody>
      </p:sp>
      <p:sp>
        <p:nvSpPr>
          <p:cNvPr id="8" name="Rectangle 7"/>
          <p:cNvSpPr/>
          <p:nvPr userDrawn="1"/>
        </p:nvSpPr>
        <p:spPr>
          <a:xfrm>
            <a:off x="-51732" y="1150689"/>
            <a:ext cx="8096774" cy="110456"/>
          </a:xfrm>
          <a:custGeom>
            <a:avLst/>
            <a:gdLst>
              <a:gd name="connsiteX0" fmla="*/ 0 w 8096774"/>
              <a:gd name="connsiteY0" fmla="*/ 0 h 110456"/>
              <a:gd name="connsiteX1" fmla="*/ 8096774 w 8096774"/>
              <a:gd name="connsiteY1" fmla="*/ 0 h 110456"/>
              <a:gd name="connsiteX2" fmla="*/ 8096774 w 8096774"/>
              <a:gd name="connsiteY2" fmla="*/ 110456 h 110456"/>
              <a:gd name="connsiteX3" fmla="*/ 0 w 8096774"/>
              <a:gd name="connsiteY3" fmla="*/ 110456 h 110456"/>
              <a:gd name="connsiteX4" fmla="*/ 0 w 8096774"/>
              <a:gd name="connsiteY4" fmla="*/ 0 h 110456"/>
              <a:gd name="connsiteX0" fmla="*/ 0 w 8096774"/>
              <a:gd name="connsiteY0" fmla="*/ 0 h 110456"/>
              <a:gd name="connsiteX1" fmla="*/ 8096774 w 8096774"/>
              <a:gd name="connsiteY1" fmla="*/ 0 h 110456"/>
              <a:gd name="connsiteX2" fmla="*/ 7970939 w 8096774"/>
              <a:gd name="connsiteY2" fmla="*/ 110456 h 110456"/>
              <a:gd name="connsiteX3" fmla="*/ 0 w 8096774"/>
              <a:gd name="connsiteY3" fmla="*/ 110456 h 110456"/>
              <a:gd name="connsiteX4" fmla="*/ 0 w 8096774"/>
              <a:gd name="connsiteY4" fmla="*/ 0 h 1104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6774" h="110456">
                <a:moveTo>
                  <a:pt x="0" y="0"/>
                </a:moveTo>
                <a:lnTo>
                  <a:pt x="8096774" y="0"/>
                </a:lnTo>
                <a:lnTo>
                  <a:pt x="7970939" y="110456"/>
                </a:lnTo>
                <a:lnTo>
                  <a:pt x="0" y="110456"/>
                </a:lnTo>
                <a:lnTo>
                  <a:pt x="0" y="0"/>
                </a:lnTo>
                <a:close/>
              </a:path>
            </a:pathLst>
          </a:custGeom>
          <a:gradFill>
            <a:gsLst>
              <a:gs pos="25000">
                <a:schemeClr val="accent5">
                  <a:lumMod val="75000"/>
                </a:schemeClr>
              </a:gs>
              <a:gs pos="100000">
                <a:schemeClr val="accent5">
                  <a:lumMod val="50000"/>
                </a:schemeClr>
              </a:gs>
              <a:gs pos="0">
                <a:schemeClr val="accent5">
                  <a:lumMod val="75000"/>
                </a:schemeClr>
              </a:gs>
            </a:gsLst>
            <a:lin ang="0" scaled="0"/>
          </a:gradFill>
          <a:ln>
            <a:noFill/>
          </a:ln>
          <a:effectLst>
            <a:outerShdw blurRad="203200" dist="38100" dir="7200000" algn="t" rotWithShape="0">
              <a:prstClr val="black">
                <a:alpha val="8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95624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17981-3035-45AF-B1ED-C89E03C43EEA}"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34662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0CE4AB-1751-4675-ADEB-A5A08B3EBC66}" type="datetime1">
              <a:rPr lang="en-US" smtClean="0">
                <a:solidFill>
                  <a:prstClr val="black">
                    <a:tint val="75000"/>
                  </a:prstClr>
                </a:solidFill>
              </a:rPr>
              <a:t>6/21/2022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33762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F537BC-E890-47F5-A97C-5B5BECCC63E9}" type="datetime1">
              <a:rPr lang="en-US" smtClean="0">
                <a:solidFill>
                  <a:prstClr val="black">
                    <a:tint val="75000"/>
                  </a:prstClr>
                </a:solidFill>
              </a:rPr>
              <a:t>6/21/2022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6651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88552F-A00A-4E5F-B33C-44242040A8B1}" type="datetime1">
              <a:rPr lang="en-US" smtClean="0">
                <a:solidFill>
                  <a:prstClr val="black">
                    <a:tint val="75000"/>
                  </a:prstClr>
                </a:solidFill>
              </a:rPr>
              <a:t>6/21/2022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18741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C4EC9-FF87-40E8-A9D7-AAB38383C1BA}"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229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B6368E-FD60-4F3B-9D1B-9A9C89164E49}" type="datetime1">
              <a:rPr lang="en-US" smtClean="0">
                <a:solidFill>
                  <a:prstClr val="black">
                    <a:tint val="75000"/>
                  </a:prstClr>
                </a:solidFill>
              </a:rPr>
              <a:t>6/21/2022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7506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entagon 6"/>
          <p:cNvSpPr/>
          <p:nvPr userDrawn="1"/>
        </p:nvSpPr>
        <p:spPr>
          <a:xfrm>
            <a:off x="-47538" y="457199"/>
            <a:ext cx="8429538" cy="609601"/>
          </a:xfrm>
          <a:prstGeom prst="homePlate">
            <a:avLst/>
          </a:prstGeom>
          <a:gradFill>
            <a:gsLst>
              <a:gs pos="0">
                <a:schemeClr val="accent5">
                  <a:lumMod val="50000"/>
                </a:schemeClr>
              </a:gs>
              <a:gs pos="100000">
                <a:schemeClr val="accent5">
                  <a:lumMod val="50000"/>
                </a:schemeClr>
              </a:gs>
              <a:gs pos="32000">
                <a:schemeClr val="accent5">
                  <a:lumMod val="75000"/>
                </a:schemeClr>
              </a:gs>
            </a:gsLst>
            <a:lin ang="0" scaled="0"/>
          </a:gradFill>
          <a:ln>
            <a:noFill/>
          </a:ln>
          <a:effectLst>
            <a:outerShdw blurRad="203200" dist="38100" dir="7200000" algn="t" rotWithShape="0">
              <a:prstClr val="black">
                <a:alpha val="8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381000" y="190498"/>
            <a:ext cx="7467600" cy="1143001"/>
          </a:xfrm>
        </p:spPr>
        <p:txBody>
          <a:bodyPr/>
          <a:lstStyle/>
          <a:p>
            <a:r>
              <a:rPr lang="en-US" dirty="0"/>
              <a:t>Click to edit Master title style</a:t>
            </a:r>
          </a:p>
        </p:txBody>
      </p:sp>
      <p:sp>
        <p:nvSpPr>
          <p:cNvPr id="8" name="Rectangle 7"/>
          <p:cNvSpPr/>
          <p:nvPr userDrawn="1"/>
        </p:nvSpPr>
        <p:spPr>
          <a:xfrm>
            <a:off x="-51732" y="1150689"/>
            <a:ext cx="8096774" cy="110456"/>
          </a:xfrm>
          <a:custGeom>
            <a:avLst/>
            <a:gdLst>
              <a:gd name="connsiteX0" fmla="*/ 0 w 8096774"/>
              <a:gd name="connsiteY0" fmla="*/ 0 h 110456"/>
              <a:gd name="connsiteX1" fmla="*/ 8096774 w 8096774"/>
              <a:gd name="connsiteY1" fmla="*/ 0 h 110456"/>
              <a:gd name="connsiteX2" fmla="*/ 8096774 w 8096774"/>
              <a:gd name="connsiteY2" fmla="*/ 110456 h 110456"/>
              <a:gd name="connsiteX3" fmla="*/ 0 w 8096774"/>
              <a:gd name="connsiteY3" fmla="*/ 110456 h 110456"/>
              <a:gd name="connsiteX4" fmla="*/ 0 w 8096774"/>
              <a:gd name="connsiteY4" fmla="*/ 0 h 110456"/>
              <a:gd name="connsiteX0" fmla="*/ 0 w 8096774"/>
              <a:gd name="connsiteY0" fmla="*/ 0 h 110456"/>
              <a:gd name="connsiteX1" fmla="*/ 8096774 w 8096774"/>
              <a:gd name="connsiteY1" fmla="*/ 0 h 110456"/>
              <a:gd name="connsiteX2" fmla="*/ 7970939 w 8096774"/>
              <a:gd name="connsiteY2" fmla="*/ 110456 h 110456"/>
              <a:gd name="connsiteX3" fmla="*/ 0 w 8096774"/>
              <a:gd name="connsiteY3" fmla="*/ 110456 h 110456"/>
              <a:gd name="connsiteX4" fmla="*/ 0 w 8096774"/>
              <a:gd name="connsiteY4" fmla="*/ 0 h 1104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6774" h="110456">
                <a:moveTo>
                  <a:pt x="0" y="0"/>
                </a:moveTo>
                <a:lnTo>
                  <a:pt x="8096774" y="0"/>
                </a:lnTo>
                <a:lnTo>
                  <a:pt x="7970939" y="110456"/>
                </a:lnTo>
                <a:lnTo>
                  <a:pt x="0" y="110456"/>
                </a:lnTo>
                <a:lnTo>
                  <a:pt x="0" y="0"/>
                </a:lnTo>
                <a:close/>
              </a:path>
            </a:pathLst>
          </a:custGeom>
          <a:gradFill>
            <a:gsLst>
              <a:gs pos="25000">
                <a:schemeClr val="accent5">
                  <a:lumMod val="75000"/>
                </a:schemeClr>
              </a:gs>
              <a:gs pos="100000">
                <a:schemeClr val="accent5">
                  <a:lumMod val="50000"/>
                </a:schemeClr>
              </a:gs>
              <a:gs pos="0">
                <a:schemeClr val="accent5">
                  <a:lumMod val="75000"/>
                </a:schemeClr>
              </a:gs>
            </a:gsLst>
            <a:lin ang="0" scaled="0"/>
          </a:gradFill>
          <a:ln>
            <a:noFill/>
          </a:ln>
          <a:effectLst>
            <a:outerShdw blurRad="203200" dist="38100" dir="7200000" algn="t" rotWithShape="0">
              <a:prstClr val="black">
                <a:alpha val="8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0780" y="5943600"/>
            <a:ext cx="948252" cy="765048"/>
          </a:xfrm>
          <a:prstGeom prst="rect">
            <a:avLst/>
          </a:prstGeom>
        </p:spPr>
      </p:pic>
      <p:sp>
        <p:nvSpPr>
          <p:cNvPr id="10" name="Date Placeholder 9"/>
          <p:cNvSpPr>
            <a:spLocks noGrp="1"/>
          </p:cNvSpPr>
          <p:nvPr>
            <p:ph type="dt" sz="half" idx="10"/>
          </p:nvPr>
        </p:nvSpPr>
        <p:spPr/>
        <p:txBody>
          <a:bodyPr/>
          <a:lstStyle/>
          <a:p>
            <a:fld id="{0D214588-884C-42A8-8AC2-2A45EF228B2F}" type="datetime1">
              <a:rPr lang="en-US" smtClean="0">
                <a:solidFill>
                  <a:prstClr val="black">
                    <a:tint val="75000"/>
                  </a:prstClr>
                </a:solidFill>
              </a:rPr>
              <a:t>6/21/2022</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r>
              <a:rPr lang="en-US"/>
              <a:t>This presentation is available for use by members to promote EOS/ESD Association, Inc. activities.</a:t>
            </a:r>
          </a:p>
          <a:p>
            <a:r>
              <a:rPr lang="en-US"/>
              <a:t>No alteration of content or use of EOS/ESD Association, Inc. logo permitted.</a:t>
            </a:r>
            <a:endParaRPr lang="en-US" dirty="0">
              <a:solidFill>
                <a:prstClr val="black">
                  <a:tint val="75000"/>
                </a:prstClr>
              </a:solidFill>
            </a:endParaRPr>
          </a:p>
        </p:txBody>
      </p:sp>
      <p:sp>
        <p:nvSpPr>
          <p:cNvPr id="12" name="Slide Number Placeholder 11"/>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69592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1DDB2A-A7E9-4874-A0D1-E5FAC1C0D395}" type="datetime1">
              <a:rPr lang="en-US" smtClean="0">
                <a:solidFill>
                  <a:prstClr val="black">
                    <a:tint val="75000"/>
                  </a:prstClr>
                </a:solidFill>
              </a:rPr>
              <a:t>6/21/2022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41206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32990-D8D1-4DD5-981E-DBEA5BACFB59}"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9312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199A6A-6FEE-4E21-A2DF-900A584CC7E0}"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09104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5334000"/>
            <a:ext cx="6400800" cy="609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6CE0F81-08CA-499F-BEF1-616B47CD4C35}"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76200" y="3429000"/>
            <a:ext cx="9296400" cy="1676400"/>
          </a:xfrm>
          <a:prstGeom prst="rect">
            <a:avLst/>
          </a:prstGeom>
          <a:gradFill>
            <a:gsLst>
              <a:gs pos="0">
                <a:schemeClr val="accent5">
                  <a:lumMod val="50000"/>
                </a:schemeClr>
              </a:gs>
              <a:gs pos="100000">
                <a:schemeClr val="accent5">
                  <a:lumMod val="50000"/>
                </a:schemeClr>
              </a:gs>
              <a:gs pos="29000">
                <a:schemeClr val="accent5">
                  <a:lumMod val="75000"/>
                </a:schemeClr>
              </a:gs>
            </a:gsLst>
            <a:lin ang="0" scaled="0"/>
          </a:gradFill>
          <a:ln>
            <a:noFill/>
          </a:ln>
          <a:effectLst>
            <a:outerShdw blurRad="203200" dist="38100" dir="7200000" algn="t" rotWithShape="0">
              <a:prstClr val="black">
                <a:alpha val="8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381000" y="3532187"/>
            <a:ext cx="7772400" cy="1470025"/>
          </a:xfrm>
        </p:spPr>
        <p:txBody>
          <a:bodyPr/>
          <a:lstStyle/>
          <a:p>
            <a:r>
              <a:rPr lang="en-US"/>
              <a:t>Click to edit Master title style</a:t>
            </a:r>
          </a:p>
        </p:txBody>
      </p:sp>
    </p:spTree>
    <p:extLst>
      <p:ext uri="{BB962C8B-B14F-4D97-AF65-F5344CB8AC3E}">
        <p14:creationId xmlns:p14="http://schemas.microsoft.com/office/powerpoint/2010/main" val="27421814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BCC556-41CF-4F30-89FE-36C25E1FE866}"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
        <p:nvSpPr>
          <p:cNvPr id="7" name="Pentagon 6"/>
          <p:cNvSpPr/>
          <p:nvPr userDrawn="1"/>
        </p:nvSpPr>
        <p:spPr>
          <a:xfrm>
            <a:off x="-47538" y="457199"/>
            <a:ext cx="8429538" cy="609601"/>
          </a:xfrm>
          <a:prstGeom prst="homePlate">
            <a:avLst/>
          </a:prstGeom>
          <a:gradFill>
            <a:gsLst>
              <a:gs pos="0">
                <a:schemeClr val="accent5">
                  <a:lumMod val="50000"/>
                </a:schemeClr>
              </a:gs>
              <a:gs pos="100000">
                <a:schemeClr val="accent5">
                  <a:lumMod val="50000"/>
                </a:schemeClr>
              </a:gs>
              <a:gs pos="32000">
                <a:schemeClr val="accent5">
                  <a:lumMod val="75000"/>
                </a:schemeClr>
              </a:gs>
            </a:gsLst>
            <a:lin ang="0" scaled="0"/>
          </a:gradFill>
          <a:ln>
            <a:noFill/>
          </a:ln>
          <a:effectLst>
            <a:outerShdw blurRad="203200" dist="38100" dir="7200000" algn="t" rotWithShape="0">
              <a:prstClr val="black">
                <a:alpha val="8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381000" y="190498"/>
            <a:ext cx="7467600" cy="1143001"/>
          </a:xfrm>
        </p:spPr>
        <p:txBody>
          <a:bodyPr/>
          <a:lstStyle/>
          <a:p>
            <a:r>
              <a:rPr lang="en-US"/>
              <a:t>Click to edit Master title style</a:t>
            </a:r>
            <a:endParaRPr lang="en-US" dirty="0"/>
          </a:p>
        </p:txBody>
      </p:sp>
      <p:sp>
        <p:nvSpPr>
          <p:cNvPr id="8" name="Rectangle 7"/>
          <p:cNvSpPr/>
          <p:nvPr userDrawn="1"/>
        </p:nvSpPr>
        <p:spPr>
          <a:xfrm>
            <a:off x="-51732" y="1150689"/>
            <a:ext cx="8096774" cy="110456"/>
          </a:xfrm>
          <a:custGeom>
            <a:avLst/>
            <a:gdLst>
              <a:gd name="connsiteX0" fmla="*/ 0 w 8096774"/>
              <a:gd name="connsiteY0" fmla="*/ 0 h 110456"/>
              <a:gd name="connsiteX1" fmla="*/ 8096774 w 8096774"/>
              <a:gd name="connsiteY1" fmla="*/ 0 h 110456"/>
              <a:gd name="connsiteX2" fmla="*/ 8096774 w 8096774"/>
              <a:gd name="connsiteY2" fmla="*/ 110456 h 110456"/>
              <a:gd name="connsiteX3" fmla="*/ 0 w 8096774"/>
              <a:gd name="connsiteY3" fmla="*/ 110456 h 110456"/>
              <a:gd name="connsiteX4" fmla="*/ 0 w 8096774"/>
              <a:gd name="connsiteY4" fmla="*/ 0 h 110456"/>
              <a:gd name="connsiteX0" fmla="*/ 0 w 8096774"/>
              <a:gd name="connsiteY0" fmla="*/ 0 h 110456"/>
              <a:gd name="connsiteX1" fmla="*/ 8096774 w 8096774"/>
              <a:gd name="connsiteY1" fmla="*/ 0 h 110456"/>
              <a:gd name="connsiteX2" fmla="*/ 7970939 w 8096774"/>
              <a:gd name="connsiteY2" fmla="*/ 110456 h 110456"/>
              <a:gd name="connsiteX3" fmla="*/ 0 w 8096774"/>
              <a:gd name="connsiteY3" fmla="*/ 110456 h 110456"/>
              <a:gd name="connsiteX4" fmla="*/ 0 w 8096774"/>
              <a:gd name="connsiteY4" fmla="*/ 0 h 1104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96774" h="110456">
                <a:moveTo>
                  <a:pt x="0" y="0"/>
                </a:moveTo>
                <a:lnTo>
                  <a:pt x="8096774" y="0"/>
                </a:lnTo>
                <a:lnTo>
                  <a:pt x="7970939" y="110456"/>
                </a:lnTo>
                <a:lnTo>
                  <a:pt x="0" y="110456"/>
                </a:lnTo>
                <a:lnTo>
                  <a:pt x="0" y="0"/>
                </a:lnTo>
                <a:close/>
              </a:path>
            </a:pathLst>
          </a:custGeom>
          <a:gradFill>
            <a:gsLst>
              <a:gs pos="25000">
                <a:schemeClr val="accent5">
                  <a:lumMod val="75000"/>
                </a:schemeClr>
              </a:gs>
              <a:gs pos="100000">
                <a:schemeClr val="accent5">
                  <a:lumMod val="50000"/>
                </a:schemeClr>
              </a:gs>
              <a:gs pos="0">
                <a:schemeClr val="accent5">
                  <a:lumMod val="75000"/>
                </a:schemeClr>
              </a:gs>
            </a:gsLst>
            <a:lin ang="0" scaled="0"/>
          </a:gradFill>
          <a:ln>
            <a:noFill/>
          </a:ln>
          <a:effectLst>
            <a:outerShdw blurRad="203200" dist="38100" dir="7200000" algn="t" rotWithShape="0">
              <a:prstClr val="black">
                <a:alpha val="8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4817074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17981-3035-45AF-B1ED-C89E03C43EEA}"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81097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0CE4AB-1751-4675-ADEB-A5A08B3EBC66}" type="datetime1">
              <a:rPr lang="en-US" smtClean="0">
                <a:solidFill>
                  <a:prstClr val="black">
                    <a:tint val="75000"/>
                  </a:prstClr>
                </a:solidFill>
              </a:rPr>
              <a:t>6/21/2022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94392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F537BC-E890-47F5-A97C-5B5BECCC63E9}" type="datetime1">
              <a:rPr lang="en-US" smtClean="0">
                <a:solidFill>
                  <a:prstClr val="black">
                    <a:tint val="75000"/>
                  </a:prstClr>
                </a:solidFill>
              </a:rPr>
              <a:t>6/21/2022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74229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88552F-A00A-4E5F-B33C-44242040A8B1}" type="datetime1">
              <a:rPr lang="en-US" smtClean="0">
                <a:solidFill>
                  <a:prstClr val="black">
                    <a:tint val="75000"/>
                  </a:prstClr>
                </a:solidFill>
              </a:rPr>
              <a:t>6/21/2022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4213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C4EC9-FF87-40E8-A9D7-AAB38383C1BA}"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3647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086594-465E-48DF-BA1A-D421CE7B0FA7}"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5349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B6368E-FD60-4F3B-9D1B-9A9C89164E49}" type="datetime1">
              <a:rPr lang="en-US" smtClean="0">
                <a:solidFill>
                  <a:prstClr val="black">
                    <a:tint val="75000"/>
                  </a:prstClr>
                </a:solidFill>
              </a:rPr>
              <a:t>6/21/2022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7214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1DDB2A-A7E9-4874-A0D1-E5FAC1C0D395}" type="datetime1">
              <a:rPr lang="en-US" smtClean="0">
                <a:solidFill>
                  <a:prstClr val="black">
                    <a:tint val="75000"/>
                  </a:prstClr>
                </a:solidFill>
              </a:rPr>
              <a:t>6/21/2022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961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32990-D8D1-4DD5-981E-DBEA5BACFB59}"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79440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199A6A-6FEE-4E21-A2DF-900A584CC7E0}"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872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FAE7059-E1DF-45B8-800D-AF2409E25469}" type="datetime1">
              <a:rPr lang="en-US" smtClean="0">
                <a:solidFill>
                  <a:prstClr val="black">
                    <a:tint val="75000"/>
                  </a:prstClr>
                </a:solidFill>
              </a:rPr>
              <a:t>6/21/2022</a:t>
            </a:fld>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2141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631E16C-DFC2-4E2F-ABAE-30F1FC5E4DAB}" type="datetime1">
              <a:rPr lang="en-US" smtClean="0">
                <a:solidFill>
                  <a:prstClr val="black">
                    <a:tint val="75000"/>
                  </a:prstClr>
                </a:solidFill>
              </a:rPr>
              <a:t>6/21/2022</a:t>
            </a:fld>
            <a:endParaRPr lang="en-US">
              <a:solidFill>
                <a:prstClr val="black">
                  <a:tint val="75000"/>
                </a:prstClr>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02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BF7D0D-7A64-4389-8975-E38DBA942F1E}" type="datetime1">
              <a:rPr lang="en-US" smtClean="0">
                <a:solidFill>
                  <a:prstClr val="black">
                    <a:tint val="75000"/>
                  </a:prstClr>
                </a:solidFill>
              </a:rPr>
              <a:t>6/21/2022</a:t>
            </a:fld>
            <a:endParaRPr lang="en-US">
              <a:solidFill>
                <a:prstClr val="black">
                  <a:tint val="75000"/>
                </a:prstClr>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4883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2B4EB-B2F8-42AA-BEDC-F3026C8F8A5A}" type="datetime1">
              <a:rPr lang="en-US" smtClean="0">
                <a:solidFill>
                  <a:prstClr val="black">
                    <a:tint val="75000"/>
                  </a:prstClr>
                </a:solidFill>
              </a:rPr>
              <a:t>6/21/2022</a:t>
            </a:fld>
            <a:endParaRPr lang="en-US">
              <a:solidFill>
                <a:prstClr val="black">
                  <a:tint val="75000"/>
                </a:prstClr>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559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444EDE-75C0-417C-B76B-013F278700FD}" type="datetime1">
              <a:rPr lang="en-US" smtClean="0">
                <a:solidFill>
                  <a:prstClr val="black">
                    <a:tint val="75000"/>
                  </a:prstClr>
                </a:solidFill>
              </a:rPr>
              <a:t>6/21/2022</a:t>
            </a:fld>
            <a:endParaRPr lang="en-US">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24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71D126-B987-46E7-AD8C-501C439069E9}" type="datetime1">
              <a:rPr lang="en-US" smtClean="0">
                <a:solidFill>
                  <a:prstClr val="black">
                    <a:tint val="75000"/>
                  </a:prstClr>
                </a:solidFill>
              </a:rPr>
              <a:t>6/21/2022</a:t>
            </a:fld>
            <a:endParaRPr lang="en-US">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9947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14588-884C-42A8-8AC2-2A45EF228B2F}" type="datetime1">
              <a:rPr lang="en-US" smtClean="0">
                <a:solidFill>
                  <a:prstClr val="black">
                    <a:tint val="75000"/>
                  </a:prstClr>
                </a:solidFill>
              </a:rPr>
              <a:t>6/21/2022</a:t>
            </a:fld>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
        <p:nvSpPr>
          <p:cNvPr id="2" name="Title Placeholder 1"/>
          <p:cNvSpPr>
            <a:spLocks noGrp="1"/>
          </p:cNvSpPr>
          <p:nvPr>
            <p:ph type="title"/>
          </p:nvPr>
        </p:nvSpPr>
        <p:spPr>
          <a:xfrm>
            <a:off x="381000" y="228598"/>
            <a:ext cx="7467600" cy="1143001"/>
          </a:xfrm>
          <a:prstGeom prst="rect">
            <a:avLst/>
          </a:prstGeom>
        </p:spPr>
        <p:txBody>
          <a:bodyPr vert="horz" lIns="91440" tIns="45720" rIns="91440" bIns="45720" rtlCol="0" anchor="ctr">
            <a:normAutofit/>
          </a:bodyPr>
          <a:lstStyle/>
          <a:p>
            <a:r>
              <a:rPr lang="en-US" dirty="0"/>
              <a:t>Click to edit Master title style</a:t>
            </a:r>
          </a:p>
        </p:txBody>
      </p:sp>
      <p:sp>
        <p:nvSpPr>
          <p:cNvPr id="7" name="Footer Placeholder 4"/>
          <p:cNvSpPr>
            <a:spLocks noGrp="1"/>
          </p:cNvSpPr>
          <p:nvPr>
            <p:ph type="ftr" sz="quarter" idx="3"/>
          </p:nvPr>
        </p:nvSpPr>
        <p:spPr>
          <a:xfrm>
            <a:off x="457200" y="6096000"/>
            <a:ext cx="8305800" cy="396875"/>
          </a:xfrm>
          <a:prstGeom prst="rect">
            <a:avLst/>
          </a:prstGeom>
        </p:spPr>
        <p:txBody>
          <a:bodyPr/>
          <a:lstStyle>
            <a:lvl1pPr algn="ctr">
              <a:defRPr sz="1200"/>
            </a:lvl1pPr>
          </a:lstStyle>
          <a:p>
            <a:r>
              <a:rPr lang="en-US"/>
              <a:t>This presentation is available for use by members to promote EOS/ESD Association, Inc. activities.</a:t>
            </a:r>
          </a:p>
          <a:p>
            <a:r>
              <a:rPr lang="en-US"/>
              <a:t>No alteration of content or use of EOS/ESD Association, Inc. logo permitted.</a:t>
            </a:r>
            <a:endParaRPr lang="en-US" dirty="0">
              <a:solidFill>
                <a:prstClr val="black">
                  <a:tint val="75000"/>
                </a:prstClr>
              </a:solidFill>
            </a:endParaRPr>
          </a:p>
        </p:txBody>
      </p:sp>
    </p:spTree>
    <p:extLst>
      <p:ext uri="{BB962C8B-B14F-4D97-AF65-F5344CB8AC3E}">
        <p14:creationId xmlns:p14="http://schemas.microsoft.com/office/powerpoint/2010/main" val="4162259554"/>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hf sldNum="0"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B0AC5-D65B-4155-BF28-FCE611BAD1CB}"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
        <p:nvSpPr>
          <p:cNvPr id="2" name="Title Placeholder 1"/>
          <p:cNvSpPr>
            <a:spLocks noGrp="1"/>
          </p:cNvSpPr>
          <p:nvPr>
            <p:ph type="title"/>
          </p:nvPr>
        </p:nvSpPr>
        <p:spPr>
          <a:xfrm>
            <a:off x="381000" y="228598"/>
            <a:ext cx="7467600" cy="1143001"/>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660494331"/>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sldNum="0"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B0AC5-D65B-4155-BF28-FCE611BAD1CB}" type="datetime1">
              <a:rPr lang="en-US" smtClean="0">
                <a:solidFill>
                  <a:prstClr val="black">
                    <a:tint val="75000"/>
                  </a:prstClr>
                </a:solidFill>
              </a:rPr>
              <a:t>6/21/2022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This presentation is available for use by members to promote EOS/ESD Association, Inc. activities.No alteration of content or use of EOS/ESD Association, Inc. logo permitted.</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6F770-8F8E-404D-8A5B-7BACB22CB18D}" type="slidenum">
              <a:rPr lang="en-US" smtClean="0">
                <a:solidFill>
                  <a:prstClr val="black">
                    <a:tint val="75000"/>
                  </a:prstClr>
                </a:solidFill>
              </a:rPr>
              <a:pPr/>
              <a:t>‹#›</a:t>
            </a:fld>
            <a:endParaRPr lang="en-US">
              <a:solidFill>
                <a:prstClr val="black">
                  <a:tint val="75000"/>
                </a:prstClr>
              </a:solidFill>
            </a:endParaRPr>
          </a:p>
        </p:txBody>
      </p:sp>
      <p:sp>
        <p:nvSpPr>
          <p:cNvPr id="2" name="Title Placeholder 1"/>
          <p:cNvSpPr>
            <a:spLocks noGrp="1"/>
          </p:cNvSpPr>
          <p:nvPr>
            <p:ph type="title"/>
          </p:nvPr>
        </p:nvSpPr>
        <p:spPr>
          <a:xfrm>
            <a:off x="381000" y="228598"/>
            <a:ext cx="7467600" cy="1143001"/>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4287146097"/>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hf sldNum="0"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tif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sda.org/store/training-and-education/?category=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esda.org/store/compliance-posters/" TargetMode="External"/><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hyperlink" Target="http://www.esd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esda.org/events/44th-annual-eosesd-symposium-and-exhibi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esda.org/events/44th-annual-eosesd-symposium-and-exhibi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esda.org/events/2nd-international-eosesd-symposium-on-design-and-system-ie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sda.org/events/2nd-annual-india-esd-foru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sda.org/store/training-and-education/?category=3" TargetMode="External"/><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jpeg"/><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tiff"/></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tiff"/><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tiff"/><Relationship Id="rId1" Type="http://schemas.openxmlformats.org/officeDocument/2006/relationships/slideLayout" Target="../slideLayouts/slideLayout13.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p:cNvSpPr>
            <a:spLocks noGrp="1" noChangeArrowheads="1"/>
          </p:cNvSpPr>
          <p:nvPr>
            <p:ph idx="1"/>
          </p:nvPr>
        </p:nvSpPr>
        <p:spPr>
          <a:xfrm>
            <a:off x="1056249" y="2667000"/>
            <a:ext cx="7315200" cy="762000"/>
          </a:xfrm>
        </p:spPr>
        <p:txBody>
          <a:bodyPr rtlCol="0">
            <a:normAutofit fontScale="92500"/>
          </a:bodyPr>
          <a:lstStyle/>
          <a:p>
            <a:pPr marL="274032" indent="-274032" algn="ctr">
              <a:buClr>
                <a:schemeClr val="accent3"/>
              </a:buClr>
              <a:buNone/>
              <a:defRPr/>
            </a:pPr>
            <a:r>
              <a:rPr lang="en-US" b="1" dirty="0"/>
              <a:t>July 26- 1:00 AM Eastern Time </a:t>
            </a:r>
            <a:r>
              <a:rPr lang="en-US" dirty="0"/>
              <a:t>(Virtual event)</a:t>
            </a:r>
            <a:endParaRPr lang="en-US" sz="2400" b="1" dirty="0">
              <a:latin typeface="+mj-lt"/>
            </a:endParaRPr>
          </a:p>
        </p:txBody>
      </p:sp>
      <p:sp>
        <p:nvSpPr>
          <p:cNvPr id="3" name="Title 2"/>
          <p:cNvSpPr>
            <a:spLocks noGrp="1"/>
          </p:cNvSpPr>
          <p:nvPr>
            <p:ph type="title"/>
          </p:nvPr>
        </p:nvSpPr>
        <p:spPr/>
        <p:txBody>
          <a:bodyPr/>
          <a:lstStyle/>
          <a:p>
            <a:pPr algn="l"/>
            <a:r>
              <a:rPr lang="en-US" dirty="0"/>
              <a:t>EOS/ESD Association, Inc.</a:t>
            </a:r>
          </a:p>
        </p:txBody>
      </p:sp>
      <p:sp>
        <p:nvSpPr>
          <p:cNvPr id="2" name="Footer Placeholder 1"/>
          <p:cNvSpPr>
            <a:spLocks noGrp="1"/>
          </p:cNvSpPr>
          <p:nvPr>
            <p:ph type="ftr" sz="quarter" idx="11"/>
          </p:nvPr>
        </p:nvSpPr>
        <p:spPr>
          <a:xfrm>
            <a:off x="65649" y="6400800"/>
            <a:ext cx="8305800" cy="396875"/>
          </a:xfrm>
        </p:spPr>
        <p:txBody>
          <a:bodyPr/>
          <a:lstStyle/>
          <a:p>
            <a:r>
              <a:rPr lang="en-US" dirty="0"/>
              <a:t>This presentation is available for use by members to promote EOS/ESD Association, Inc. activities.</a:t>
            </a:r>
          </a:p>
          <a:p>
            <a:r>
              <a:rPr lang="en-US" dirty="0"/>
              <a:t>No alteration of content or other use of EOS/ESD Association, Inc. logo permitted.</a:t>
            </a:r>
            <a:endParaRPr lang="en-US" dirty="0">
              <a:solidFill>
                <a:prstClr val="black">
                  <a:tint val="75000"/>
                </a:prstClr>
              </a:solidFill>
            </a:endParaRPr>
          </a:p>
        </p:txBody>
      </p:sp>
      <p:sp>
        <p:nvSpPr>
          <p:cNvPr id="7" name="Rectangle 2"/>
          <p:cNvSpPr txBox="1">
            <a:spLocks noChangeArrowheads="1"/>
          </p:cNvSpPr>
          <p:nvPr/>
        </p:nvSpPr>
        <p:spPr>
          <a:xfrm>
            <a:off x="273918" y="1297640"/>
            <a:ext cx="8738848" cy="1219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nSpc>
                <a:spcPts val="4000"/>
              </a:lnSpc>
              <a:defRPr/>
            </a:pPr>
            <a:r>
              <a:rPr lang="en-US" sz="2800" b="1" dirty="0">
                <a:solidFill>
                  <a:schemeClr val="accent5">
                    <a:lumMod val="50000"/>
                  </a:schemeClr>
                </a:solidFill>
                <a:latin typeface="Arial" panose="020B0604020202020204" pitchFamily="34" charset="0"/>
              </a:rPr>
              <a:t>Emerging Professionals Tech Talk</a:t>
            </a:r>
          </a:p>
          <a:p>
            <a:pPr>
              <a:lnSpc>
                <a:spcPts val="4000"/>
              </a:lnSpc>
              <a:defRPr/>
            </a:pPr>
            <a:r>
              <a:rPr lang="en-US" sz="2800" b="1" dirty="0">
                <a:solidFill>
                  <a:schemeClr val="accent5">
                    <a:lumMod val="50000"/>
                  </a:schemeClr>
                </a:solidFill>
                <a:latin typeface="Arial" panose="020B0604020202020204" pitchFamily="34" charset="0"/>
              </a:rPr>
              <a:t>ANSI/ESD S20.20-2021 FACILITY CERTIFICATION &amp; ESD CONTROL PROGRAM AUDITOR</a:t>
            </a:r>
            <a:endParaRPr lang="en-US" sz="2800" b="1" dirty="0">
              <a:solidFill>
                <a:schemeClr val="accent5">
                  <a:lumMod val="50000"/>
                </a:schemeClr>
              </a:solidFill>
            </a:endParaRPr>
          </a:p>
        </p:txBody>
      </p:sp>
      <p:sp>
        <p:nvSpPr>
          <p:cNvPr id="11" name="Rectangle 10"/>
          <p:cNvSpPr/>
          <p:nvPr/>
        </p:nvSpPr>
        <p:spPr>
          <a:xfrm>
            <a:off x="273918" y="5747571"/>
            <a:ext cx="8565282" cy="461665"/>
          </a:xfrm>
          <a:prstGeom prst="rect">
            <a:avLst/>
          </a:prstGeom>
        </p:spPr>
        <p:txBody>
          <a:bodyPr wrap="square">
            <a:spAutoFit/>
          </a:bodyPr>
          <a:lstStyle/>
          <a:p>
            <a:pPr marL="136525">
              <a:defRPr/>
            </a:pPr>
            <a:r>
              <a:rPr lang="en-US" sz="2400" b="1" dirty="0">
                <a:solidFill>
                  <a:prstClr val="black"/>
                </a:solidFill>
                <a:latin typeface="Calibri"/>
                <a:cs typeface="+mn-cs"/>
              </a:rPr>
              <a:t>Register: https://www.esda.org/events/</a:t>
            </a:r>
          </a:p>
        </p:txBody>
      </p:sp>
      <p:sp>
        <p:nvSpPr>
          <p:cNvPr id="8" name="Rectangle 7"/>
          <p:cNvSpPr/>
          <p:nvPr/>
        </p:nvSpPr>
        <p:spPr>
          <a:xfrm>
            <a:off x="430591" y="3492916"/>
            <a:ext cx="8713409" cy="1938992"/>
          </a:xfrm>
          <a:prstGeom prst="rect">
            <a:avLst/>
          </a:prstGeom>
        </p:spPr>
        <p:txBody>
          <a:bodyPr wrap="square">
            <a:spAutoFit/>
          </a:bodyPr>
          <a:lstStyle/>
          <a:p>
            <a:pPr algn="l"/>
            <a:r>
              <a:rPr lang="en-US" sz="1200" b="0" i="0" dirty="0">
                <a:solidFill>
                  <a:srgbClr val="2C2C2C"/>
                </a:solidFill>
                <a:effectLst/>
                <a:latin typeface="Source Sans Pro" panose="020B0503030403020204" pitchFamily="34" charset="0"/>
              </a:rPr>
              <a:t>Join the ESDA’s July 2022 Tech Talk, which covers two newly released certification programs - ANSI/ESD S20.20-2021 Facility Certification &amp; ESD Control Program Auditor – hosted by Matt Jane of Tesla.</a:t>
            </a:r>
            <a:br>
              <a:rPr lang="en-US" sz="1200" dirty="0"/>
            </a:br>
            <a:br>
              <a:rPr lang="en-US" sz="1200" dirty="0"/>
            </a:br>
            <a:r>
              <a:rPr lang="en-US" sz="1200" b="0" i="0" dirty="0">
                <a:solidFill>
                  <a:srgbClr val="2C2C2C"/>
                </a:solidFill>
                <a:effectLst/>
                <a:latin typeface="Source Sans Pro" panose="020B0503030403020204" pitchFamily="34" charset="0"/>
              </a:rPr>
              <a:t>1. The ANSI/ESD S20.20-2021 Facility Certification provides your organization with a third-party stamp of approval showing that your ESD control program complies with industry standard requirements. Learn what is required to complete the facility certification process and how it may benefit your organization.</a:t>
            </a:r>
            <a:br>
              <a:rPr lang="en-US" sz="1200" dirty="0"/>
            </a:br>
            <a:br>
              <a:rPr lang="en-US" sz="1200" dirty="0"/>
            </a:br>
            <a:r>
              <a:rPr lang="en-US" sz="1200" b="0" i="0" dirty="0">
                <a:solidFill>
                  <a:srgbClr val="2C2C2C"/>
                </a:solidFill>
                <a:effectLst/>
                <a:latin typeface="Source Sans Pro" panose="020B0503030403020204" pitchFamily="34" charset="0"/>
              </a:rPr>
              <a:t>2. The ESD Control Program Auditor Certification provides an understanding of the ANSI/ESD S20.20-2021 standard and how its requirements provide a framework to control the risks of electrostatic discharge (ESD) within an organization. With these skills, you can then effectively audit an ESD control program – great for internal auditors, quality professionals, and supply chain professionals.</a:t>
            </a:r>
          </a:p>
        </p:txBody>
      </p:sp>
    </p:spTree>
    <p:extLst>
      <p:ext uri="{BB962C8B-B14F-4D97-AF65-F5344CB8AC3E}">
        <p14:creationId xmlns:p14="http://schemas.microsoft.com/office/powerpoint/2010/main" val="2875525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EOS/ESD Association, Inc.</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0780" y="5943600"/>
            <a:ext cx="948252" cy="765048"/>
          </a:xfrm>
          <a:prstGeom prst="rect">
            <a:avLst/>
          </a:prstGeom>
        </p:spPr>
      </p:pic>
      <p:sp>
        <p:nvSpPr>
          <p:cNvPr id="7" name="Rectangle 2"/>
          <p:cNvSpPr txBox="1">
            <a:spLocks noChangeArrowheads="1"/>
          </p:cNvSpPr>
          <p:nvPr/>
        </p:nvSpPr>
        <p:spPr>
          <a:xfrm>
            <a:off x="1684137" y="1143000"/>
            <a:ext cx="7078863" cy="838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lnSpc>
                <a:spcPts val="4000"/>
              </a:lnSpc>
              <a:defRPr/>
            </a:pPr>
            <a:r>
              <a:rPr lang="en-US" sz="3200" b="1" dirty="0">
                <a:solidFill>
                  <a:schemeClr val="accent5">
                    <a:lumMod val="50000"/>
                  </a:schemeClr>
                </a:solidFill>
                <a:latin typeface="Arial" panose="020B0604020202020204" pitchFamily="34" charset="0"/>
              </a:rPr>
              <a:t>Certification</a:t>
            </a:r>
            <a:endParaRPr lang="en-US" sz="3200" b="1" dirty="0">
              <a:solidFill>
                <a:schemeClr val="accent5">
                  <a:lumMod val="50000"/>
                </a:schemeClr>
              </a:solidFill>
            </a:endParaRPr>
          </a:p>
        </p:txBody>
      </p:sp>
      <p:sp>
        <p:nvSpPr>
          <p:cNvPr id="11" name="Rectangle 10"/>
          <p:cNvSpPr/>
          <p:nvPr/>
        </p:nvSpPr>
        <p:spPr>
          <a:xfrm>
            <a:off x="1926771" y="6095142"/>
            <a:ext cx="7239000" cy="461963"/>
          </a:xfrm>
          <a:prstGeom prst="rect">
            <a:avLst/>
          </a:prstGeom>
        </p:spPr>
        <p:txBody>
          <a:bodyPr>
            <a:spAutoFit/>
          </a:bodyPr>
          <a:lstStyle/>
          <a:p>
            <a:pPr marL="136525">
              <a:defRPr/>
            </a:pPr>
            <a:r>
              <a:rPr lang="en-US" sz="2400" b="1" dirty="0">
                <a:solidFill>
                  <a:prstClr val="black"/>
                </a:solidFill>
              </a:rPr>
              <a:t> www.esda.org/certification/</a:t>
            </a:r>
            <a:endParaRPr lang="en-US" sz="2400" b="1" dirty="0">
              <a:solidFill>
                <a:prstClr val="black"/>
              </a:solidFill>
              <a:latin typeface="Calibri"/>
              <a:cs typeface="+mn-cs"/>
            </a:endParaRPr>
          </a:p>
        </p:txBody>
      </p:sp>
      <p:sp>
        <p:nvSpPr>
          <p:cNvPr id="14" name="TextBox 13"/>
          <p:cNvSpPr txBox="1"/>
          <p:nvPr/>
        </p:nvSpPr>
        <p:spPr>
          <a:xfrm>
            <a:off x="1725168" y="1752600"/>
            <a:ext cx="7037832" cy="2923877"/>
          </a:xfrm>
          <a:prstGeom prst="rect">
            <a:avLst/>
          </a:prstGeom>
          <a:noFill/>
        </p:spPr>
        <p:txBody>
          <a:bodyPr wrap="square" rtlCol="0">
            <a:spAutoFit/>
          </a:bodyPr>
          <a:lstStyle/>
          <a:p>
            <a:r>
              <a:rPr lang="en-US" sz="2400" b="1" dirty="0">
                <a:solidFill>
                  <a:srgbClr val="4BACC6">
                    <a:lumMod val="50000"/>
                  </a:srgbClr>
                </a:solidFill>
              </a:rPr>
              <a:t>ESD Facility Certification</a:t>
            </a:r>
          </a:p>
          <a:p>
            <a:r>
              <a:rPr lang="en-US" sz="2000" dirty="0">
                <a:solidFill>
                  <a:prstClr val="black"/>
                </a:solidFill>
              </a:rPr>
              <a:t>To meet the global need in the electronics industry for technically sound ESD Control Programs, EOS/ESD Association, Inc. has established an independent third-party certification program. The program is administered by EOS/ESD Association, Inc. through country-accredited ISO9000 certified bodies that have met the requirements of this program. The Facility Certification Program evaluates a facility's ESD program based on the industry standards ANSI/ESD S20.20 or IEC 61340-5-1.</a:t>
            </a: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rcRect l="676" r="676"/>
          <a:stretch/>
        </p:blipFill>
        <p:spPr>
          <a:xfrm>
            <a:off x="345141" y="1924357"/>
            <a:ext cx="1280160" cy="1290181"/>
          </a:xfrm>
          <a:prstGeom prst="rect">
            <a:avLst/>
          </a:prstGeom>
        </p:spPr>
      </p:pic>
    </p:spTree>
    <p:extLst>
      <p:ext uri="{BB962C8B-B14F-4D97-AF65-F5344CB8AC3E}">
        <p14:creationId xmlns:p14="http://schemas.microsoft.com/office/powerpoint/2010/main" val="2853610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742764"/>
          </a:xfrm>
        </p:spPr>
        <p:txBody>
          <a:bodyPr>
            <a:normAutofit fontScale="77500" lnSpcReduction="20000"/>
          </a:bodyPr>
          <a:lstStyle/>
          <a:p>
            <a:pPr marL="0" indent="0">
              <a:buNone/>
            </a:pPr>
            <a:r>
              <a:rPr lang="en-US" sz="2800" b="1" dirty="0">
                <a:solidFill>
                  <a:srgbClr val="009999"/>
                </a:solidFill>
              </a:rPr>
              <a:t>Choose one of ESDA’s Standards Packages to meet all of your document needs!</a:t>
            </a:r>
          </a:p>
          <a:p>
            <a:r>
              <a:rPr lang="en-US" sz="2800" b="1" dirty="0"/>
              <a:t>Hardcopy Standard Subscription Package </a:t>
            </a:r>
            <a:r>
              <a:rPr lang="en-US" sz="2800" dirty="0"/>
              <a:t>- Provides hard copies of current documents, with the exception of the ESD TR20.20-ESD Handbook, compiled in a special binder. </a:t>
            </a:r>
          </a:p>
          <a:p>
            <a:r>
              <a:rPr lang="en-US" sz="2800" b="1" dirty="0"/>
              <a:t>Enterprise-Wide Standards License - </a:t>
            </a:r>
            <a:r>
              <a:rPr lang="en-US" sz="2800" dirty="0"/>
              <a:t>Provides unlimited users, in all of your company’s facilities worldwide, with copies of ESDA standards documents in PDF format for placement on an internal network. </a:t>
            </a:r>
            <a:endParaRPr lang="en-US" sz="2800" baseline="30000" dirty="0"/>
          </a:p>
          <a:p>
            <a:r>
              <a:rPr lang="en-US" sz="2800" b="1" dirty="0"/>
              <a:t>Per User Electronic Standards Package </a:t>
            </a:r>
            <a:r>
              <a:rPr lang="en-US" sz="2800" dirty="0"/>
              <a:t>- Provides one user/site with copies of ESDA standards documents in secure PDF format. </a:t>
            </a:r>
          </a:p>
          <a:p>
            <a:r>
              <a:rPr lang="en-US" sz="2800" b="1" dirty="0"/>
              <a:t>Multi User Electronic Individual Standards </a:t>
            </a:r>
            <a:r>
              <a:rPr lang="en-US" sz="2800" dirty="0"/>
              <a:t>- Provides multiple users with a copy of an individual ESDA standards document in secure PDF format. </a:t>
            </a:r>
          </a:p>
          <a:p>
            <a:endParaRPr lang="en-US" sz="2800" dirty="0"/>
          </a:p>
        </p:txBody>
      </p:sp>
      <p:sp>
        <p:nvSpPr>
          <p:cNvPr id="3" name="Title 2"/>
          <p:cNvSpPr>
            <a:spLocks noGrp="1"/>
          </p:cNvSpPr>
          <p:nvPr>
            <p:ph type="title"/>
          </p:nvPr>
        </p:nvSpPr>
        <p:spPr/>
        <p:txBody>
          <a:bodyPr>
            <a:noAutofit/>
          </a:bodyPr>
          <a:lstStyle/>
          <a:p>
            <a:r>
              <a:rPr lang="en-US" sz="3200" dirty="0"/>
              <a:t>EOS/ESD Association, Inc. Standards</a:t>
            </a:r>
          </a:p>
        </p:txBody>
      </p:sp>
      <p:sp>
        <p:nvSpPr>
          <p:cNvPr id="4" name="Footer Placeholder 3"/>
          <p:cNvSpPr>
            <a:spLocks noGrp="1"/>
          </p:cNvSpPr>
          <p:nvPr>
            <p:ph type="ftr" sz="quarter" idx="11"/>
          </p:nvPr>
        </p:nvSpPr>
        <p:spPr>
          <a:xfrm>
            <a:off x="65649" y="6461125"/>
            <a:ext cx="8305800" cy="396875"/>
          </a:xfrm>
        </p:spPr>
        <p:txBody>
          <a:bodyPr/>
          <a:lstStyle/>
          <a:p>
            <a:r>
              <a:rPr lang="en-US" dirty="0"/>
              <a:t>This presentation is available for use by members to promote EOS/ESD Association, Inc. activities.</a:t>
            </a:r>
          </a:p>
          <a:p>
            <a:r>
              <a:rPr lang="en-US" dirty="0"/>
              <a:t>No alteration of content or other use of EOS/ESD Association, Inc. logo permitted.</a:t>
            </a:r>
            <a:endParaRPr lang="en-US" dirty="0">
              <a:solidFill>
                <a:prstClr val="black">
                  <a:tint val="75000"/>
                </a:prstClr>
              </a:solidFill>
            </a:endParaRPr>
          </a:p>
        </p:txBody>
      </p:sp>
      <p:sp>
        <p:nvSpPr>
          <p:cNvPr id="5" name="Rectangle 4"/>
          <p:cNvSpPr/>
          <p:nvPr/>
        </p:nvSpPr>
        <p:spPr>
          <a:xfrm>
            <a:off x="838200" y="5486400"/>
            <a:ext cx="7543800" cy="892552"/>
          </a:xfrm>
          <a:prstGeom prst="rect">
            <a:avLst/>
          </a:prstGeom>
        </p:spPr>
        <p:txBody>
          <a:bodyPr wrap="square">
            <a:spAutoFit/>
          </a:bodyPr>
          <a:lstStyle/>
          <a:p>
            <a:pPr marL="136525" indent="0" algn="ctr">
              <a:buNone/>
            </a:pPr>
            <a:r>
              <a:rPr lang="en-US" sz="2800" dirty="0"/>
              <a:t>For details and ordering information please visit:</a:t>
            </a:r>
          </a:p>
          <a:p>
            <a:pPr marL="136525" indent="0" algn="ctr">
              <a:buNone/>
            </a:pPr>
            <a:r>
              <a:rPr lang="en-US" sz="2400" b="1" dirty="0"/>
              <a:t>www.esda.org/standards/</a:t>
            </a:r>
          </a:p>
        </p:txBody>
      </p:sp>
    </p:spTree>
    <p:extLst>
      <p:ext uri="{BB962C8B-B14F-4D97-AF65-F5344CB8AC3E}">
        <p14:creationId xmlns:p14="http://schemas.microsoft.com/office/powerpoint/2010/main" val="38285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742764"/>
          </a:xfrm>
        </p:spPr>
        <p:txBody>
          <a:bodyPr>
            <a:normAutofit/>
          </a:bodyPr>
          <a:lstStyle/>
          <a:p>
            <a:pPr marL="0" indent="0">
              <a:buNone/>
            </a:pPr>
            <a:r>
              <a:rPr lang="en-US" sz="2800" b="1" dirty="0">
                <a:solidFill>
                  <a:srgbClr val="009999"/>
                </a:solidFill>
              </a:rPr>
              <a:t>The largest collection of electrostatic research and development papers from around the world. </a:t>
            </a:r>
          </a:p>
          <a:p>
            <a:r>
              <a:rPr lang="en-US" sz="2800" b="1" dirty="0"/>
              <a:t>Symposium Proceedings Enterprise-Wide license - </a:t>
            </a:r>
            <a:r>
              <a:rPr lang="en-US" sz="2800" dirty="0"/>
              <a:t>All employees, all locations, company wide. 40 years of symposium proceedings in one set!</a:t>
            </a:r>
            <a:endParaRPr lang="en-US" sz="2800" baseline="30000" dirty="0"/>
          </a:p>
          <a:p>
            <a:r>
              <a:rPr lang="en-US" sz="2800" b="1" dirty="0"/>
              <a:t>Individual Symposium Proceedings </a:t>
            </a:r>
            <a:r>
              <a:rPr lang="en-US" sz="2800" dirty="0"/>
              <a:t>- Symposium proceedings available by year from 1979 through Present. </a:t>
            </a:r>
          </a:p>
          <a:p>
            <a:endParaRPr lang="en-US" sz="2800" dirty="0"/>
          </a:p>
        </p:txBody>
      </p:sp>
      <p:sp>
        <p:nvSpPr>
          <p:cNvPr id="3" name="Title 2"/>
          <p:cNvSpPr>
            <a:spLocks noGrp="1"/>
          </p:cNvSpPr>
          <p:nvPr>
            <p:ph type="title"/>
          </p:nvPr>
        </p:nvSpPr>
        <p:spPr>
          <a:xfrm>
            <a:off x="76200" y="190498"/>
            <a:ext cx="8305800" cy="1143001"/>
          </a:xfrm>
        </p:spPr>
        <p:txBody>
          <a:bodyPr>
            <a:noAutofit/>
          </a:bodyPr>
          <a:lstStyle/>
          <a:p>
            <a:r>
              <a:rPr lang="en-US" sz="2800" dirty="0"/>
              <a:t>EOS/ESD Association, Inc. Symposium Proceedings</a:t>
            </a:r>
          </a:p>
        </p:txBody>
      </p:sp>
      <p:sp>
        <p:nvSpPr>
          <p:cNvPr id="4" name="Footer Placeholder 3"/>
          <p:cNvSpPr>
            <a:spLocks noGrp="1"/>
          </p:cNvSpPr>
          <p:nvPr>
            <p:ph type="ftr" sz="quarter" idx="11"/>
          </p:nvPr>
        </p:nvSpPr>
        <p:spPr>
          <a:xfrm>
            <a:off x="65649" y="6461125"/>
            <a:ext cx="8305800" cy="396875"/>
          </a:xfrm>
        </p:spPr>
        <p:txBody>
          <a:bodyPr/>
          <a:lstStyle/>
          <a:p>
            <a:r>
              <a:rPr lang="en-US" dirty="0"/>
              <a:t>This presentation is available for use by members to promote EOS/ESD Association, Inc. activities.</a:t>
            </a:r>
          </a:p>
          <a:p>
            <a:r>
              <a:rPr lang="en-US" dirty="0"/>
              <a:t>No alteration of content or other use of EOS/ESD Association, Inc. logo permitted.</a:t>
            </a:r>
            <a:endParaRPr lang="en-US" dirty="0">
              <a:solidFill>
                <a:prstClr val="black">
                  <a:tint val="75000"/>
                </a:prstClr>
              </a:solidFill>
            </a:endParaRPr>
          </a:p>
        </p:txBody>
      </p:sp>
      <p:sp>
        <p:nvSpPr>
          <p:cNvPr id="5" name="Rectangle 4"/>
          <p:cNvSpPr/>
          <p:nvPr/>
        </p:nvSpPr>
        <p:spPr>
          <a:xfrm>
            <a:off x="838200" y="5334000"/>
            <a:ext cx="7543800" cy="1261884"/>
          </a:xfrm>
          <a:prstGeom prst="rect">
            <a:avLst/>
          </a:prstGeom>
        </p:spPr>
        <p:txBody>
          <a:bodyPr wrap="square">
            <a:spAutoFit/>
          </a:bodyPr>
          <a:lstStyle/>
          <a:p>
            <a:pPr marL="136525" indent="0" algn="ctr">
              <a:buNone/>
            </a:pPr>
            <a:r>
              <a:rPr lang="en-US" sz="2800" dirty="0"/>
              <a:t>For details and ordering information please visit:</a:t>
            </a:r>
          </a:p>
          <a:p>
            <a:pPr marL="136525" indent="0" algn="ctr">
              <a:buNone/>
            </a:pPr>
            <a:r>
              <a:rPr lang="en-US" sz="2400" dirty="0">
                <a:hlinkClick r:id="rId2"/>
              </a:rPr>
              <a:t>https://www.esda.org/store/training-and-education/?category=4</a:t>
            </a:r>
            <a:endParaRPr lang="en-US" sz="2400" b="1" dirty="0"/>
          </a:p>
        </p:txBody>
      </p:sp>
    </p:spTree>
    <p:extLst>
      <p:ext uri="{BB962C8B-B14F-4D97-AF65-F5344CB8AC3E}">
        <p14:creationId xmlns:p14="http://schemas.microsoft.com/office/powerpoint/2010/main" val="3296414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C385BC-36B7-4E63-89E7-C2CF0789436E}"/>
              </a:ext>
            </a:extLst>
          </p:cNvPr>
          <p:cNvSpPr>
            <a:spLocks noGrp="1"/>
          </p:cNvSpPr>
          <p:nvPr>
            <p:ph type="title"/>
          </p:nvPr>
        </p:nvSpPr>
        <p:spPr/>
        <p:txBody>
          <a:bodyPr/>
          <a:lstStyle/>
          <a:p>
            <a:r>
              <a:rPr lang="en-US" dirty="0"/>
              <a:t>Compliance Posters</a:t>
            </a:r>
          </a:p>
        </p:txBody>
      </p:sp>
      <p:sp>
        <p:nvSpPr>
          <p:cNvPr id="4" name="Footer Placeholder 3">
            <a:extLst>
              <a:ext uri="{FF2B5EF4-FFF2-40B4-BE49-F238E27FC236}">
                <a16:creationId xmlns:a16="http://schemas.microsoft.com/office/drawing/2014/main" id="{5F165B96-8C7E-4320-A47D-757C17C90F2A}"/>
              </a:ext>
            </a:extLst>
          </p:cNvPr>
          <p:cNvSpPr>
            <a:spLocks noGrp="1"/>
          </p:cNvSpPr>
          <p:nvPr>
            <p:ph type="ftr" sz="quarter" idx="11"/>
          </p:nvPr>
        </p:nvSpPr>
        <p:spPr/>
        <p:txBody>
          <a:bodyPr/>
          <a:lstStyle/>
          <a:p>
            <a:r>
              <a:rPr lang="en-US"/>
              <a:t>This presentation is available for use by members to promote EOS/ESD Association, Inc. activities.</a:t>
            </a:r>
          </a:p>
          <a:p>
            <a:r>
              <a:rPr lang="en-US"/>
              <a:t>No alteration of content or use of EOS/ESD Association, Inc. logo permitted.</a:t>
            </a:r>
            <a:endParaRPr lang="en-US" dirty="0">
              <a:solidFill>
                <a:prstClr val="black">
                  <a:tint val="75000"/>
                </a:prstClr>
              </a:solidFill>
            </a:endParaRPr>
          </a:p>
        </p:txBody>
      </p:sp>
      <p:sp>
        <p:nvSpPr>
          <p:cNvPr id="182" name="object 6">
            <a:extLst>
              <a:ext uri="{FF2B5EF4-FFF2-40B4-BE49-F238E27FC236}">
                <a16:creationId xmlns:a16="http://schemas.microsoft.com/office/drawing/2014/main" id="{585814FD-F14C-413D-8D24-51F572863E1D}"/>
              </a:ext>
            </a:extLst>
          </p:cNvPr>
          <p:cNvSpPr/>
          <p:nvPr/>
        </p:nvSpPr>
        <p:spPr>
          <a:xfrm>
            <a:off x="152400" y="1358899"/>
            <a:ext cx="1446606" cy="2256713"/>
          </a:xfrm>
          <a:prstGeom prst="rect">
            <a:avLst/>
          </a:prstGeom>
          <a:blipFill>
            <a:blip r:embed="rId2" cstate="print"/>
            <a:stretch>
              <a:fillRect/>
            </a:stretch>
          </a:blipFill>
        </p:spPr>
        <p:txBody>
          <a:bodyPr wrap="square" lIns="0" tIns="0" rIns="0" bIns="0" rtlCol="0"/>
          <a:lstStyle/>
          <a:p>
            <a:endParaRPr/>
          </a:p>
        </p:txBody>
      </p:sp>
      <p:sp>
        <p:nvSpPr>
          <p:cNvPr id="183" name="object 185">
            <a:extLst>
              <a:ext uri="{FF2B5EF4-FFF2-40B4-BE49-F238E27FC236}">
                <a16:creationId xmlns:a16="http://schemas.microsoft.com/office/drawing/2014/main" id="{4BBBD4C7-1A53-428D-A401-843E1CB59076}"/>
              </a:ext>
            </a:extLst>
          </p:cNvPr>
          <p:cNvSpPr txBox="1"/>
          <p:nvPr/>
        </p:nvSpPr>
        <p:spPr>
          <a:xfrm>
            <a:off x="126079" y="3566526"/>
            <a:ext cx="1446606" cy="1010533"/>
          </a:xfrm>
          <a:prstGeom prst="rect">
            <a:avLst/>
          </a:prstGeom>
        </p:spPr>
        <p:txBody>
          <a:bodyPr vert="horz" wrap="square" lIns="0" tIns="12700" rIns="0" bIns="0" rtlCol="0">
            <a:spAutoFit/>
          </a:bodyPr>
          <a:lstStyle/>
          <a:p>
            <a:pPr marL="12700">
              <a:spcBef>
                <a:spcPts val="100"/>
              </a:spcBef>
            </a:pPr>
            <a:r>
              <a:rPr sz="1600" b="1" i="1" spc="-110" dirty="0">
                <a:latin typeface="Times New Roman"/>
                <a:cs typeface="Times New Roman"/>
              </a:rPr>
              <a:t>Do’s </a:t>
            </a:r>
            <a:r>
              <a:rPr sz="1600" b="1" i="1" spc="10" dirty="0">
                <a:latin typeface="Times New Roman"/>
                <a:cs typeface="Times New Roman"/>
              </a:rPr>
              <a:t>and </a:t>
            </a:r>
            <a:r>
              <a:rPr sz="1600" b="1" i="1" spc="-65" dirty="0">
                <a:latin typeface="Times New Roman"/>
                <a:cs typeface="Times New Roman"/>
              </a:rPr>
              <a:t>Don’ts</a:t>
            </a:r>
            <a:r>
              <a:rPr sz="1600" b="1" i="1" spc="-30" dirty="0">
                <a:latin typeface="Times New Roman"/>
                <a:cs typeface="Times New Roman"/>
              </a:rPr>
              <a:t> </a:t>
            </a:r>
            <a:r>
              <a:rPr sz="1600" b="1" i="1" spc="-55" dirty="0">
                <a:latin typeface="Times New Roman"/>
                <a:cs typeface="Times New Roman"/>
              </a:rPr>
              <a:t>of</a:t>
            </a:r>
            <a:r>
              <a:rPr lang="en-US" sz="1600" b="1" i="1" spc="-55" dirty="0">
                <a:latin typeface="Times New Roman"/>
                <a:cs typeface="Times New Roman"/>
              </a:rPr>
              <a:t> </a:t>
            </a:r>
            <a:r>
              <a:rPr lang="en-US" sz="1600" b="1" i="1" spc="-20" dirty="0">
                <a:latin typeface="Times New Roman"/>
                <a:cs typeface="Times New Roman"/>
              </a:rPr>
              <a:t>working </a:t>
            </a:r>
            <a:r>
              <a:rPr lang="en-US" sz="1600" b="1" i="1" spc="15" dirty="0">
                <a:latin typeface="Times New Roman"/>
                <a:cs typeface="Times New Roman"/>
              </a:rPr>
              <a:t>in </a:t>
            </a:r>
            <a:r>
              <a:rPr lang="en-US" sz="1600" b="1" i="1" spc="-10" dirty="0">
                <a:latin typeface="Times New Roman"/>
                <a:cs typeface="Times New Roman"/>
              </a:rPr>
              <a:t>an </a:t>
            </a:r>
            <a:r>
              <a:rPr lang="en-US" sz="1600" b="1" i="1" spc="-105" dirty="0">
                <a:latin typeface="Times New Roman"/>
                <a:cs typeface="Times New Roman"/>
              </a:rPr>
              <a:t>EPA</a:t>
            </a:r>
            <a:r>
              <a:rPr lang="en-US" sz="1600" b="1" i="1" spc="-120" dirty="0">
                <a:latin typeface="Times New Roman"/>
                <a:cs typeface="Times New Roman"/>
              </a:rPr>
              <a:t> </a:t>
            </a:r>
            <a:r>
              <a:rPr lang="en-US" sz="1600" b="1" i="1" spc="-15" dirty="0">
                <a:latin typeface="Times New Roman"/>
                <a:cs typeface="Times New Roman"/>
              </a:rPr>
              <a:t>area.</a:t>
            </a:r>
            <a:endParaRPr lang="en-US" sz="1600" dirty="0">
              <a:latin typeface="Times New Roman"/>
              <a:cs typeface="Times New Roman"/>
            </a:endParaRPr>
          </a:p>
          <a:p>
            <a:pPr marL="12700">
              <a:lnSpc>
                <a:spcPct val="100000"/>
              </a:lnSpc>
              <a:spcBef>
                <a:spcPts val="100"/>
              </a:spcBef>
            </a:pPr>
            <a:endParaRPr sz="1600" dirty="0">
              <a:latin typeface="Times New Roman"/>
              <a:cs typeface="Times New Roman"/>
            </a:endParaRPr>
          </a:p>
        </p:txBody>
      </p:sp>
      <p:sp>
        <p:nvSpPr>
          <p:cNvPr id="184" name="object 10">
            <a:extLst>
              <a:ext uri="{FF2B5EF4-FFF2-40B4-BE49-F238E27FC236}">
                <a16:creationId xmlns:a16="http://schemas.microsoft.com/office/drawing/2014/main" id="{136D198E-3A3E-4D0D-B25B-0E7DCF5F1D36}"/>
              </a:ext>
            </a:extLst>
          </p:cNvPr>
          <p:cNvSpPr/>
          <p:nvPr/>
        </p:nvSpPr>
        <p:spPr>
          <a:xfrm>
            <a:off x="1721833" y="1292026"/>
            <a:ext cx="1436962" cy="1805241"/>
          </a:xfrm>
          <a:prstGeom prst="rect">
            <a:avLst/>
          </a:prstGeom>
          <a:blipFill>
            <a:blip r:embed="rId3" cstate="print"/>
            <a:stretch>
              <a:fillRect/>
            </a:stretch>
          </a:blipFill>
        </p:spPr>
        <p:txBody>
          <a:bodyPr wrap="square" lIns="0" tIns="0" rIns="0" bIns="0" rtlCol="0"/>
          <a:lstStyle/>
          <a:p>
            <a:endParaRPr/>
          </a:p>
        </p:txBody>
      </p:sp>
      <p:sp>
        <p:nvSpPr>
          <p:cNvPr id="185" name="object 182">
            <a:extLst>
              <a:ext uri="{FF2B5EF4-FFF2-40B4-BE49-F238E27FC236}">
                <a16:creationId xmlns:a16="http://schemas.microsoft.com/office/drawing/2014/main" id="{F469C830-E148-4EE0-BF73-E42A9969EF14}"/>
              </a:ext>
            </a:extLst>
          </p:cNvPr>
          <p:cNvSpPr txBox="1"/>
          <p:nvPr/>
        </p:nvSpPr>
        <p:spPr>
          <a:xfrm>
            <a:off x="1721833" y="3075695"/>
            <a:ext cx="2725803" cy="997709"/>
          </a:xfrm>
          <a:prstGeom prst="rect">
            <a:avLst/>
          </a:prstGeom>
        </p:spPr>
        <p:txBody>
          <a:bodyPr vert="horz" wrap="square" lIns="0" tIns="12700" rIns="0" bIns="0" rtlCol="0">
            <a:spAutoFit/>
          </a:bodyPr>
          <a:lstStyle/>
          <a:p>
            <a:pPr marL="12700" marR="5080">
              <a:lnSpc>
                <a:spcPct val="100000"/>
              </a:lnSpc>
              <a:spcBef>
                <a:spcPts val="100"/>
              </a:spcBef>
            </a:pPr>
            <a:r>
              <a:rPr sz="1600" b="1" i="1" spc="-40" dirty="0">
                <a:latin typeface="Times New Roman"/>
                <a:cs typeface="Times New Roman"/>
              </a:rPr>
              <a:t>Footwear </a:t>
            </a:r>
            <a:r>
              <a:rPr sz="1600" b="1" i="1" spc="10" dirty="0">
                <a:latin typeface="Times New Roman"/>
                <a:cs typeface="Times New Roman"/>
              </a:rPr>
              <a:t>and </a:t>
            </a:r>
            <a:r>
              <a:rPr sz="1600" b="1" i="1" dirty="0">
                <a:latin typeface="Times New Roman"/>
                <a:cs typeface="Times New Roman"/>
              </a:rPr>
              <a:t>Wriststrap </a:t>
            </a:r>
            <a:r>
              <a:rPr sz="1600" b="1" i="1" spc="-35" dirty="0">
                <a:latin typeface="Times New Roman"/>
                <a:cs typeface="Times New Roman"/>
              </a:rPr>
              <a:t>posters </a:t>
            </a:r>
            <a:r>
              <a:rPr sz="1600" b="1" i="1" spc="-5" dirty="0">
                <a:latin typeface="Times New Roman"/>
                <a:cs typeface="Times New Roman"/>
              </a:rPr>
              <a:t>remind  </a:t>
            </a:r>
            <a:r>
              <a:rPr sz="1600" b="1" i="1" spc="-50" dirty="0">
                <a:latin typeface="Times New Roman"/>
                <a:cs typeface="Times New Roman"/>
              </a:rPr>
              <a:t>employees </a:t>
            </a:r>
            <a:r>
              <a:rPr sz="1600" b="1" i="1" spc="10" dirty="0">
                <a:latin typeface="Times New Roman"/>
                <a:cs typeface="Times New Roman"/>
              </a:rPr>
              <a:t>and </a:t>
            </a:r>
            <a:r>
              <a:rPr sz="1600" b="1" i="1" spc="-10" dirty="0">
                <a:latin typeface="Times New Roman"/>
                <a:cs typeface="Times New Roman"/>
              </a:rPr>
              <a:t>visitors </a:t>
            </a:r>
            <a:r>
              <a:rPr sz="1600" b="1" i="1" spc="-55" dirty="0">
                <a:latin typeface="Times New Roman"/>
                <a:cs typeface="Times New Roman"/>
              </a:rPr>
              <a:t>of </a:t>
            </a:r>
            <a:r>
              <a:rPr sz="1600" b="1" i="1" spc="-15" dirty="0">
                <a:latin typeface="Times New Roman"/>
                <a:cs typeface="Times New Roman"/>
              </a:rPr>
              <a:t>proper </a:t>
            </a:r>
            <a:r>
              <a:rPr sz="1600" b="1" i="1" spc="-30" dirty="0">
                <a:latin typeface="Times New Roman"/>
                <a:cs typeface="Times New Roman"/>
              </a:rPr>
              <a:t>ESD </a:t>
            </a:r>
            <a:r>
              <a:rPr sz="1600" b="1" i="1" spc="-25" dirty="0">
                <a:latin typeface="Times New Roman"/>
                <a:cs typeface="Times New Roman"/>
              </a:rPr>
              <a:t>control  </a:t>
            </a:r>
            <a:r>
              <a:rPr sz="1600" b="1" i="1" spc="35" dirty="0">
                <a:latin typeface="Times New Roman"/>
                <a:cs typeface="Times New Roman"/>
              </a:rPr>
              <a:t>at </a:t>
            </a:r>
            <a:r>
              <a:rPr sz="1600" b="1" i="1" spc="-25" dirty="0">
                <a:latin typeface="Times New Roman"/>
                <a:cs typeface="Times New Roman"/>
              </a:rPr>
              <a:t>the</a:t>
            </a:r>
            <a:r>
              <a:rPr sz="1600" b="1" i="1" spc="-80" dirty="0">
                <a:latin typeface="Times New Roman"/>
                <a:cs typeface="Times New Roman"/>
              </a:rPr>
              <a:t> </a:t>
            </a:r>
            <a:r>
              <a:rPr sz="1600" b="1" i="1" dirty="0">
                <a:latin typeface="Times New Roman"/>
                <a:cs typeface="Times New Roman"/>
              </a:rPr>
              <a:t>workstation.</a:t>
            </a:r>
            <a:endParaRPr sz="1600" dirty="0">
              <a:latin typeface="Times New Roman"/>
              <a:cs typeface="Times New Roman"/>
            </a:endParaRPr>
          </a:p>
        </p:txBody>
      </p:sp>
      <p:pic>
        <p:nvPicPr>
          <p:cNvPr id="186" name="Picture 185">
            <a:extLst>
              <a:ext uri="{FF2B5EF4-FFF2-40B4-BE49-F238E27FC236}">
                <a16:creationId xmlns:a16="http://schemas.microsoft.com/office/drawing/2014/main" id="{2B70536F-50BA-4058-B6BF-3E32C3C7BC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33241" y="1246956"/>
            <a:ext cx="1414395" cy="1816765"/>
          </a:xfrm>
          <a:prstGeom prst="rect">
            <a:avLst/>
          </a:prstGeom>
        </p:spPr>
      </p:pic>
      <p:sp>
        <p:nvSpPr>
          <p:cNvPr id="187" name="object 8">
            <a:extLst>
              <a:ext uri="{FF2B5EF4-FFF2-40B4-BE49-F238E27FC236}">
                <a16:creationId xmlns:a16="http://schemas.microsoft.com/office/drawing/2014/main" id="{44EEBB61-5A9C-4DCC-8D58-0F15148A4E85}"/>
              </a:ext>
            </a:extLst>
          </p:cNvPr>
          <p:cNvSpPr/>
          <p:nvPr/>
        </p:nvSpPr>
        <p:spPr>
          <a:xfrm>
            <a:off x="7564279" y="1313683"/>
            <a:ext cx="1427321" cy="1854199"/>
          </a:xfrm>
          <a:prstGeom prst="rect">
            <a:avLst/>
          </a:prstGeom>
          <a:blipFill>
            <a:blip r:embed="rId5" cstate="print"/>
            <a:stretch>
              <a:fillRect/>
            </a:stretch>
          </a:blipFill>
        </p:spPr>
        <p:txBody>
          <a:bodyPr wrap="square" lIns="0" tIns="0" rIns="0" bIns="0" rtlCol="0"/>
          <a:lstStyle/>
          <a:p>
            <a:endParaRPr/>
          </a:p>
        </p:txBody>
      </p:sp>
      <p:sp>
        <p:nvSpPr>
          <p:cNvPr id="188" name="object 181">
            <a:extLst>
              <a:ext uri="{FF2B5EF4-FFF2-40B4-BE49-F238E27FC236}">
                <a16:creationId xmlns:a16="http://schemas.microsoft.com/office/drawing/2014/main" id="{12A6629E-EAA6-464D-A52D-72990033609C}"/>
              </a:ext>
            </a:extLst>
          </p:cNvPr>
          <p:cNvSpPr txBox="1"/>
          <p:nvPr/>
        </p:nvSpPr>
        <p:spPr>
          <a:xfrm>
            <a:off x="5096765" y="3198805"/>
            <a:ext cx="3666235" cy="751488"/>
          </a:xfrm>
          <a:prstGeom prst="rect">
            <a:avLst/>
          </a:prstGeom>
        </p:spPr>
        <p:txBody>
          <a:bodyPr vert="horz" wrap="square" lIns="0" tIns="12700" rIns="0" bIns="0" rtlCol="0">
            <a:spAutoFit/>
          </a:bodyPr>
          <a:lstStyle/>
          <a:p>
            <a:pPr marL="12700" marR="5080">
              <a:lnSpc>
                <a:spcPct val="100000"/>
              </a:lnSpc>
              <a:spcBef>
                <a:spcPts val="100"/>
              </a:spcBef>
            </a:pPr>
            <a:r>
              <a:rPr sz="1600" b="1" i="1" spc="-75" dirty="0">
                <a:latin typeface="Times New Roman"/>
                <a:cs typeface="Times New Roman"/>
              </a:rPr>
              <a:t>Three </a:t>
            </a:r>
            <a:r>
              <a:rPr sz="1600" b="1" i="1" spc="-35" dirty="0">
                <a:latin typeface="Times New Roman"/>
                <a:cs typeface="Times New Roman"/>
              </a:rPr>
              <a:t>posters for </a:t>
            </a:r>
            <a:r>
              <a:rPr sz="1600" b="1" i="1" spc="-5" dirty="0">
                <a:latin typeface="Times New Roman"/>
                <a:cs typeface="Times New Roman"/>
              </a:rPr>
              <a:t>display  </a:t>
            </a:r>
            <a:r>
              <a:rPr sz="1600" b="1" i="1" spc="-15" dirty="0">
                <a:latin typeface="Times New Roman"/>
                <a:cs typeface="Times New Roman"/>
              </a:rPr>
              <a:t>outside </a:t>
            </a:r>
            <a:r>
              <a:rPr sz="1600" b="1" i="1" spc="-10" dirty="0">
                <a:latin typeface="Times New Roman"/>
                <a:cs typeface="Times New Roman"/>
              </a:rPr>
              <a:t>an </a:t>
            </a:r>
            <a:r>
              <a:rPr sz="1600" b="1" i="1" spc="-105" dirty="0">
                <a:latin typeface="Times New Roman"/>
                <a:cs typeface="Times New Roman"/>
              </a:rPr>
              <a:t>EPA </a:t>
            </a:r>
            <a:r>
              <a:rPr sz="1600" b="1" i="1" spc="-20" dirty="0">
                <a:latin typeface="Times New Roman"/>
                <a:cs typeface="Times New Roman"/>
              </a:rPr>
              <a:t>area </a:t>
            </a:r>
            <a:r>
              <a:rPr sz="1600" b="1" i="1" spc="5" dirty="0">
                <a:latin typeface="Times New Roman"/>
                <a:cs typeface="Times New Roman"/>
              </a:rPr>
              <a:t>to </a:t>
            </a:r>
            <a:r>
              <a:rPr sz="1600" b="1" i="1" spc="-5" dirty="0">
                <a:latin typeface="Times New Roman"/>
                <a:cs typeface="Times New Roman"/>
              </a:rPr>
              <a:t>remind  </a:t>
            </a:r>
            <a:r>
              <a:rPr sz="1600" b="1" i="1" spc="-50" dirty="0">
                <a:latin typeface="Times New Roman"/>
                <a:cs typeface="Times New Roman"/>
              </a:rPr>
              <a:t>employees </a:t>
            </a:r>
            <a:r>
              <a:rPr sz="1600" b="1" i="1" spc="10" dirty="0">
                <a:latin typeface="Times New Roman"/>
                <a:cs typeface="Times New Roman"/>
              </a:rPr>
              <a:t>and </a:t>
            </a:r>
            <a:r>
              <a:rPr sz="1600" b="1" i="1" spc="-10" dirty="0">
                <a:latin typeface="Times New Roman"/>
                <a:cs typeface="Times New Roman"/>
              </a:rPr>
              <a:t>visitors</a:t>
            </a:r>
            <a:r>
              <a:rPr sz="1600" b="1" i="1" spc="-30" dirty="0">
                <a:latin typeface="Times New Roman"/>
                <a:cs typeface="Times New Roman"/>
              </a:rPr>
              <a:t> </a:t>
            </a:r>
            <a:r>
              <a:rPr sz="1600" b="1" i="1" spc="5" dirty="0">
                <a:latin typeface="Times New Roman"/>
                <a:cs typeface="Times New Roman"/>
              </a:rPr>
              <a:t>to</a:t>
            </a:r>
            <a:endParaRPr sz="1600" dirty="0">
              <a:latin typeface="Times New Roman"/>
              <a:cs typeface="Times New Roman"/>
            </a:endParaRPr>
          </a:p>
          <a:p>
            <a:pPr marL="12700" marR="332740">
              <a:lnSpc>
                <a:spcPct val="100000"/>
              </a:lnSpc>
            </a:pPr>
            <a:r>
              <a:rPr sz="1600" b="1" i="1" spc="-10" dirty="0">
                <a:latin typeface="Times New Roman"/>
                <a:cs typeface="Times New Roman"/>
              </a:rPr>
              <a:t>test </a:t>
            </a:r>
            <a:r>
              <a:rPr sz="1600" b="1" i="1" spc="-5" dirty="0">
                <a:latin typeface="Times New Roman"/>
                <a:cs typeface="Times New Roman"/>
              </a:rPr>
              <a:t>their equipment</a:t>
            </a:r>
            <a:r>
              <a:rPr sz="1600" b="1" i="1" spc="-95" dirty="0">
                <a:latin typeface="Times New Roman"/>
                <a:cs typeface="Times New Roman"/>
              </a:rPr>
              <a:t> </a:t>
            </a:r>
            <a:r>
              <a:rPr sz="1600" b="1" i="1" spc="-45" dirty="0">
                <a:latin typeface="Times New Roman"/>
                <a:cs typeface="Times New Roman"/>
              </a:rPr>
              <a:t>before  </a:t>
            </a:r>
            <a:r>
              <a:rPr sz="1600" b="1" i="1" spc="-20" dirty="0">
                <a:latin typeface="Times New Roman"/>
                <a:cs typeface="Times New Roman"/>
              </a:rPr>
              <a:t>entering.</a:t>
            </a:r>
            <a:endParaRPr sz="1600" dirty="0">
              <a:latin typeface="Times New Roman"/>
              <a:cs typeface="Times New Roman"/>
            </a:endParaRPr>
          </a:p>
        </p:txBody>
      </p:sp>
      <p:sp>
        <p:nvSpPr>
          <p:cNvPr id="189" name="object 184">
            <a:extLst>
              <a:ext uri="{FF2B5EF4-FFF2-40B4-BE49-F238E27FC236}">
                <a16:creationId xmlns:a16="http://schemas.microsoft.com/office/drawing/2014/main" id="{9D700950-909F-4589-A804-656FD736B024}"/>
              </a:ext>
            </a:extLst>
          </p:cNvPr>
          <p:cNvSpPr/>
          <p:nvPr/>
        </p:nvSpPr>
        <p:spPr>
          <a:xfrm>
            <a:off x="4715649" y="1340424"/>
            <a:ext cx="1408031" cy="1800719"/>
          </a:xfrm>
          <a:prstGeom prst="rect">
            <a:avLst/>
          </a:prstGeom>
          <a:blipFill>
            <a:blip r:embed="rId6" cstate="print"/>
            <a:stretch>
              <a:fillRect/>
            </a:stretch>
          </a:blipFill>
        </p:spPr>
        <p:txBody>
          <a:bodyPr wrap="square" lIns="0" tIns="0" rIns="0" bIns="0" rtlCol="0"/>
          <a:lstStyle/>
          <a:p>
            <a:endParaRPr/>
          </a:p>
        </p:txBody>
      </p:sp>
      <p:pic>
        <p:nvPicPr>
          <p:cNvPr id="190" name="Picture 189">
            <a:extLst>
              <a:ext uri="{FF2B5EF4-FFF2-40B4-BE49-F238E27FC236}">
                <a16:creationId xmlns:a16="http://schemas.microsoft.com/office/drawing/2014/main" id="{06657D37-FCD2-4EEF-8388-4BFB58E7EB3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42878" y="1292026"/>
            <a:ext cx="1402202" cy="1859441"/>
          </a:xfrm>
          <a:prstGeom prst="rect">
            <a:avLst/>
          </a:prstGeom>
        </p:spPr>
      </p:pic>
      <p:sp>
        <p:nvSpPr>
          <p:cNvPr id="191" name="object 187">
            <a:extLst>
              <a:ext uri="{FF2B5EF4-FFF2-40B4-BE49-F238E27FC236}">
                <a16:creationId xmlns:a16="http://schemas.microsoft.com/office/drawing/2014/main" id="{3D4D5D8A-8896-41C6-9345-D8852D6E57C5}"/>
              </a:ext>
            </a:extLst>
          </p:cNvPr>
          <p:cNvSpPr txBox="1"/>
          <p:nvPr/>
        </p:nvSpPr>
        <p:spPr>
          <a:xfrm>
            <a:off x="1203590" y="4385985"/>
            <a:ext cx="6341490" cy="1059264"/>
          </a:xfrm>
          <a:prstGeom prst="rect">
            <a:avLst/>
          </a:prstGeom>
        </p:spPr>
        <p:txBody>
          <a:bodyPr vert="horz" wrap="square" lIns="0" tIns="12700" rIns="0" bIns="0" rtlCol="0">
            <a:spAutoFit/>
          </a:bodyPr>
          <a:lstStyle/>
          <a:p>
            <a:pPr marL="286385" marR="5080">
              <a:lnSpc>
                <a:spcPct val="100000"/>
              </a:lnSpc>
              <a:spcBef>
                <a:spcPts val="100"/>
              </a:spcBef>
            </a:pPr>
            <a:r>
              <a:rPr sz="1800" spc="-5" dirty="0">
                <a:solidFill>
                  <a:srgbClr val="25408F"/>
                </a:solidFill>
                <a:latin typeface="Arial"/>
                <a:cs typeface="Arial"/>
              </a:rPr>
              <a:t>High quality laminated </a:t>
            </a:r>
            <a:r>
              <a:rPr sz="1800" dirty="0">
                <a:solidFill>
                  <a:srgbClr val="25408F"/>
                </a:solidFill>
                <a:latin typeface="Arial"/>
                <a:cs typeface="Arial"/>
              </a:rPr>
              <a:t>compliance </a:t>
            </a:r>
            <a:r>
              <a:rPr sz="1800" spc="-5" dirty="0">
                <a:solidFill>
                  <a:srgbClr val="25408F"/>
                </a:solidFill>
                <a:latin typeface="Arial"/>
                <a:cs typeface="Arial"/>
              </a:rPr>
              <a:t>posters are available </a:t>
            </a:r>
            <a:r>
              <a:rPr sz="1800" dirty="0">
                <a:solidFill>
                  <a:srgbClr val="25408F"/>
                </a:solidFill>
                <a:latin typeface="Arial"/>
                <a:cs typeface="Arial"/>
              </a:rPr>
              <a:t>for  </a:t>
            </a:r>
            <a:r>
              <a:rPr sz="1800" spc="-5" dirty="0">
                <a:solidFill>
                  <a:srgbClr val="25408F"/>
                </a:solidFill>
                <a:latin typeface="Arial"/>
                <a:cs typeface="Arial"/>
              </a:rPr>
              <a:t>purchase </a:t>
            </a:r>
            <a:r>
              <a:rPr sz="1800" dirty="0">
                <a:solidFill>
                  <a:srgbClr val="25408F"/>
                </a:solidFill>
                <a:latin typeface="Arial"/>
                <a:cs typeface="Arial"/>
              </a:rPr>
              <a:t>from EOS/ESD Association, Inc! </a:t>
            </a:r>
            <a:r>
              <a:rPr lang="en-US" dirty="0">
                <a:solidFill>
                  <a:srgbClr val="25408F"/>
                </a:solidFill>
                <a:latin typeface="Arial"/>
                <a:cs typeface="Arial"/>
              </a:rPr>
              <a:t>Order online or download a complimentary version at: </a:t>
            </a:r>
            <a:r>
              <a:rPr lang="en-US" sz="1400" dirty="0">
                <a:hlinkClick r:id="rId8"/>
              </a:rPr>
              <a:t>https://www.esda.org/store/compliance-posters/</a:t>
            </a:r>
            <a:r>
              <a:rPr lang="en-US" sz="1400" dirty="0"/>
              <a:t>  </a:t>
            </a:r>
            <a:endParaRPr sz="1400" dirty="0">
              <a:latin typeface="Arial"/>
              <a:cs typeface="Arial"/>
            </a:endParaRPr>
          </a:p>
        </p:txBody>
      </p:sp>
    </p:spTree>
    <p:extLst>
      <p:ext uri="{BB962C8B-B14F-4D97-AF65-F5344CB8AC3E}">
        <p14:creationId xmlns:p14="http://schemas.microsoft.com/office/powerpoint/2010/main" val="312841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9942" y="2168830"/>
            <a:ext cx="8229600" cy="4525963"/>
          </a:xfrm>
        </p:spPr>
        <p:txBody>
          <a:bodyPr>
            <a:normAutofit lnSpcReduction="10000"/>
          </a:bodyPr>
          <a:lstStyle/>
          <a:p>
            <a:pPr marL="0" indent="0" algn="ctr">
              <a:buNone/>
            </a:pPr>
            <a:r>
              <a:rPr lang="en-US" sz="4400" i="1" baseline="30000" dirty="0">
                <a:solidFill>
                  <a:srgbClr val="C00000"/>
                </a:solidFill>
              </a:rPr>
              <a:t>Setting the Global Standards for Static Control! </a:t>
            </a:r>
          </a:p>
          <a:p>
            <a:pPr marL="0" indent="0" algn="ctr">
              <a:buNone/>
            </a:pPr>
            <a:r>
              <a:rPr lang="en-US" sz="5400" baseline="30000" dirty="0"/>
              <a:t>EOS/ESD Association, Inc.  </a:t>
            </a:r>
            <a:br>
              <a:rPr lang="en-US" sz="5400" baseline="30000" dirty="0"/>
            </a:br>
            <a:r>
              <a:rPr lang="en-US" sz="5400" baseline="30000" dirty="0"/>
              <a:t>218 West Court St.</a:t>
            </a:r>
            <a:br>
              <a:rPr lang="en-US" sz="5400" baseline="30000" dirty="0"/>
            </a:br>
            <a:r>
              <a:rPr lang="en-US" sz="5400" baseline="30000" dirty="0"/>
              <a:t>Rome, NY  13440-2069, USA</a:t>
            </a:r>
          </a:p>
          <a:p>
            <a:pPr marL="0" indent="0" algn="ctr">
              <a:buNone/>
            </a:pPr>
            <a:r>
              <a:rPr lang="en-US" sz="5400" baseline="30000" dirty="0"/>
              <a:t>PH +1-315-339-6937 </a:t>
            </a:r>
            <a:br>
              <a:rPr lang="en-US" sz="5400" baseline="30000" dirty="0"/>
            </a:br>
            <a:r>
              <a:rPr lang="en-US" sz="5400" baseline="30000" dirty="0"/>
              <a:t>Email: info@esda.org </a:t>
            </a:r>
            <a:br>
              <a:rPr lang="en-US" sz="5400" baseline="30000" dirty="0"/>
            </a:br>
            <a:r>
              <a:rPr lang="en-US" sz="5400" baseline="30000" dirty="0">
                <a:hlinkClick r:id="rId2"/>
              </a:rPr>
              <a:t>www.esda.org</a:t>
            </a:r>
            <a:br>
              <a:rPr lang="en-US" sz="5400" baseline="30000" dirty="0"/>
            </a:br>
            <a:endParaRPr lang="en-US" sz="5400" dirty="0"/>
          </a:p>
        </p:txBody>
      </p:sp>
      <p:sp>
        <p:nvSpPr>
          <p:cNvPr id="3" name="Title 2"/>
          <p:cNvSpPr>
            <a:spLocks noGrp="1"/>
          </p:cNvSpPr>
          <p:nvPr>
            <p:ph type="title"/>
          </p:nvPr>
        </p:nvSpPr>
        <p:spPr/>
        <p:txBody>
          <a:bodyPr/>
          <a:lstStyle/>
          <a:p>
            <a:pPr algn="l"/>
            <a:r>
              <a:rPr lang="en-US" dirty="0"/>
              <a:t>Join our team! </a:t>
            </a:r>
          </a:p>
        </p:txBody>
      </p:sp>
      <p:sp>
        <p:nvSpPr>
          <p:cNvPr id="4" name="Footer Placeholder 3"/>
          <p:cNvSpPr>
            <a:spLocks noGrp="1"/>
          </p:cNvSpPr>
          <p:nvPr>
            <p:ph type="ftr" sz="quarter" idx="11"/>
          </p:nvPr>
        </p:nvSpPr>
        <p:spPr>
          <a:xfrm>
            <a:off x="65649" y="6461125"/>
            <a:ext cx="8305800" cy="396875"/>
          </a:xfrm>
        </p:spPr>
        <p:txBody>
          <a:bodyPr/>
          <a:lstStyle/>
          <a:p>
            <a:r>
              <a:rPr lang="en-US" dirty="0"/>
              <a:t>This presentation is available for use by members to promote EOS/ESD Association, Inc. activities.</a:t>
            </a:r>
          </a:p>
          <a:p>
            <a:r>
              <a:rPr lang="en-US" dirty="0"/>
              <a:t>No alteration of content or other use of EOS/ESD Association, Inc. logo permitted.</a:t>
            </a:r>
            <a:endParaRPr lang="en-US" dirty="0">
              <a:solidFill>
                <a:prstClr val="black">
                  <a:tint val="75000"/>
                </a:prst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0780" y="5943600"/>
            <a:ext cx="948252" cy="765048"/>
          </a:xfrm>
          <a:prstGeom prst="rect">
            <a:avLst/>
          </a:prstGeom>
        </p:spPr>
      </p:pic>
    </p:spTree>
    <p:extLst>
      <p:ext uri="{BB962C8B-B14F-4D97-AF65-F5344CB8AC3E}">
        <p14:creationId xmlns:p14="http://schemas.microsoft.com/office/powerpoint/2010/main" val="2456210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EOS/ESD Association, Inc.</a:t>
            </a:r>
          </a:p>
        </p:txBody>
      </p:sp>
      <p:sp>
        <p:nvSpPr>
          <p:cNvPr id="2" name="Footer Placeholder 1"/>
          <p:cNvSpPr>
            <a:spLocks noGrp="1"/>
          </p:cNvSpPr>
          <p:nvPr>
            <p:ph type="ftr" sz="quarter" idx="11"/>
          </p:nvPr>
        </p:nvSpPr>
        <p:spPr>
          <a:xfrm>
            <a:off x="65649" y="6461125"/>
            <a:ext cx="8305800" cy="396875"/>
          </a:xfrm>
        </p:spPr>
        <p:txBody>
          <a:bodyPr/>
          <a:lstStyle/>
          <a:p>
            <a:r>
              <a:rPr lang="en-US" dirty="0"/>
              <a:t>This presentation is available for use by members to promote EOS/ESD Association, Inc. activities.</a:t>
            </a:r>
          </a:p>
          <a:p>
            <a:r>
              <a:rPr lang="en-US" dirty="0"/>
              <a:t>No alteration of content or other use of EOS/ESD Association, Inc. logo permitted.</a:t>
            </a:r>
            <a:endParaRPr lang="en-US" dirty="0">
              <a:solidFill>
                <a:prstClr val="black">
                  <a:tint val="75000"/>
                </a:prstClr>
              </a:solidFill>
            </a:endParaRPr>
          </a:p>
        </p:txBody>
      </p:sp>
      <p:sp>
        <p:nvSpPr>
          <p:cNvPr id="6" name="Rectangle 3"/>
          <p:cNvSpPr txBox="1">
            <a:spLocks noChangeArrowheads="1"/>
          </p:cNvSpPr>
          <p:nvPr/>
        </p:nvSpPr>
        <p:spPr>
          <a:xfrm>
            <a:off x="3352800" y="1922372"/>
            <a:ext cx="5566154" cy="1447800"/>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defRPr/>
            </a:pPr>
            <a:r>
              <a:rPr lang="en-US" b="1" dirty="0"/>
              <a:t>September 18-23, 2022</a:t>
            </a:r>
            <a:br>
              <a:rPr lang="en-US" sz="2800" dirty="0"/>
            </a:br>
            <a:r>
              <a:rPr lang="en-US" sz="2000" dirty="0"/>
              <a:t>Peppermill Resort &amp; Casino, Reno, NV USA</a:t>
            </a:r>
            <a:endParaRPr lang="en-US" sz="2400" dirty="0">
              <a:solidFill>
                <a:prstClr val="black"/>
              </a:solidFill>
              <a:latin typeface="Calibri" panose="020F0502020204030204" pitchFamily="34" charset="0"/>
            </a:endParaRPr>
          </a:p>
        </p:txBody>
      </p:sp>
      <p:sp>
        <p:nvSpPr>
          <p:cNvPr id="7" name="Rectangle 2"/>
          <p:cNvSpPr txBox="1">
            <a:spLocks noChangeArrowheads="1"/>
          </p:cNvSpPr>
          <p:nvPr/>
        </p:nvSpPr>
        <p:spPr>
          <a:xfrm>
            <a:off x="225046" y="1286595"/>
            <a:ext cx="9002151" cy="7078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lnSpc>
                <a:spcPts val="4000"/>
              </a:lnSpc>
              <a:defRPr/>
            </a:pPr>
            <a:r>
              <a:rPr lang="en-US" sz="2400" b="1" dirty="0">
                <a:solidFill>
                  <a:schemeClr val="accent5">
                    <a:lumMod val="50000"/>
                  </a:schemeClr>
                </a:solidFill>
                <a:latin typeface="Arial" panose="020B0604020202020204" pitchFamily="34" charset="0"/>
              </a:rPr>
              <a:t>44TH ANNUAL EOS/ESD SYMPOSIUM AND EXHIBITS</a:t>
            </a:r>
            <a:endParaRPr lang="en-US" sz="2400" b="1" dirty="0">
              <a:solidFill>
                <a:schemeClr val="accent5">
                  <a:lumMod val="50000"/>
                </a:schemeClr>
              </a:solidFill>
            </a:endParaRPr>
          </a:p>
        </p:txBody>
      </p:sp>
      <p:sp>
        <p:nvSpPr>
          <p:cNvPr id="9" name="Rectangle 8"/>
          <p:cNvSpPr/>
          <p:nvPr/>
        </p:nvSpPr>
        <p:spPr>
          <a:xfrm>
            <a:off x="1" y="5768484"/>
            <a:ext cx="3886199" cy="1015663"/>
          </a:xfrm>
          <a:prstGeom prst="rect">
            <a:avLst/>
          </a:prstGeom>
        </p:spPr>
        <p:txBody>
          <a:bodyPr wrap="square">
            <a:spAutoFit/>
          </a:bodyPr>
          <a:lstStyle/>
          <a:p>
            <a:pPr marL="136525">
              <a:defRPr/>
            </a:pPr>
            <a:r>
              <a:rPr lang="en-US" sz="2000" dirty="0">
                <a:hlinkClick r:id="rId2"/>
              </a:rPr>
              <a:t>https://www.esda.org/events/44th-annual-eosesd-symposium-and-exhibits</a:t>
            </a:r>
            <a:endParaRPr lang="en-US" sz="2000" b="1" dirty="0">
              <a:solidFill>
                <a:prstClr val="black"/>
              </a:solidFill>
              <a:latin typeface="Calibri"/>
              <a:cs typeface="+mn-cs"/>
            </a:endParaRPr>
          </a:p>
        </p:txBody>
      </p:sp>
      <p:sp>
        <p:nvSpPr>
          <p:cNvPr id="4" name="TextBox 3"/>
          <p:cNvSpPr txBox="1"/>
          <p:nvPr/>
        </p:nvSpPr>
        <p:spPr>
          <a:xfrm>
            <a:off x="3886200" y="3370172"/>
            <a:ext cx="5192151" cy="2893100"/>
          </a:xfrm>
          <a:prstGeom prst="rect">
            <a:avLst/>
          </a:prstGeom>
          <a:noFill/>
        </p:spPr>
        <p:txBody>
          <a:bodyPr wrap="square" rtlCol="0">
            <a:spAutoFit/>
          </a:bodyPr>
          <a:lstStyle/>
          <a:p>
            <a:r>
              <a:rPr lang="en-US" sz="1400" dirty="0"/>
              <a:t>The EOS/ESD Symposium is dedicated to the understanding of issues related to electrostatic discharge and electrical</a:t>
            </a:r>
          </a:p>
          <a:p>
            <a:r>
              <a:rPr lang="en-US" sz="1400" dirty="0"/>
              <a:t>transients/overstress, and the application of this knowledge to the solution of problems in consumer, industrial, and</a:t>
            </a:r>
          </a:p>
          <a:p>
            <a:r>
              <a:rPr lang="en-US" sz="1400" dirty="0"/>
              <a:t>automotive applications, including electronic components, as well as in systems, subsystems, and equipment.</a:t>
            </a:r>
          </a:p>
          <a:p>
            <a:r>
              <a:rPr lang="en-US" sz="1400" dirty="0"/>
              <a:t>Travel Uncertain – Don't Worry – Submit Anyway!</a:t>
            </a:r>
          </a:p>
          <a:p>
            <a:r>
              <a:rPr lang="en-US" sz="1400" dirty="0"/>
              <a:t>EOS/ESD Association, Inc is leading conferences with a pioneering approach to our virtual reality. Our hybrid conference</a:t>
            </a:r>
          </a:p>
          <a:p>
            <a:r>
              <a:rPr lang="en-US" sz="1400" dirty="0"/>
              <a:t>includes both virtual and in person presentations and attendance to suit your needs. Authors who anticipate inability to travel</a:t>
            </a:r>
          </a:p>
          <a:p>
            <a:r>
              <a:rPr lang="en-US" sz="1400" dirty="0"/>
              <a:t>to a conference because of a travel restriction are encouraged to submit papers</a:t>
            </a:r>
            <a:endParaRPr lang="en-US" sz="1200" dirty="0"/>
          </a:p>
        </p:txBody>
      </p:sp>
      <p:pic>
        <p:nvPicPr>
          <p:cNvPr id="10" name="Picture 9">
            <a:extLst>
              <a:ext uri="{FF2B5EF4-FFF2-40B4-BE49-F238E27FC236}">
                <a16:creationId xmlns:a16="http://schemas.microsoft.com/office/drawing/2014/main" id="{9652108A-B046-4A04-9EFE-31B224FC832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25046" y="2839694"/>
            <a:ext cx="3528358" cy="264626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608434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EOS/ESD Association, Inc.</a:t>
            </a:r>
          </a:p>
        </p:txBody>
      </p:sp>
      <p:sp>
        <p:nvSpPr>
          <p:cNvPr id="2" name="Footer Placeholder 1"/>
          <p:cNvSpPr>
            <a:spLocks noGrp="1"/>
          </p:cNvSpPr>
          <p:nvPr>
            <p:ph type="ftr" sz="quarter" idx="11"/>
          </p:nvPr>
        </p:nvSpPr>
        <p:spPr>
          <a:xfrm>
            <a:off x="65649" y="6461125"/>
            <a:ext cx="8305800" cy="396875"/>
          </a:xfrm>
        </p:spPr>
        <p:txBody>
          <a:bodyPr/>
          <a:lstStyle/>
          <a:p>
            <a:r>
              <a:rPr lang="en-US" dirty="0"/>
              <a:t>This presentation is available for use by members to promote EOS/ESD Association, Inc. activities.</a:t>
            </a:r>
          </a:p>
          <a:p>
            <a:r>
              <a:rPr lang="en-US" dirty="0"/>
              <a:t>No alteration of content or other use of EOS/ESD Association, Inc. logo permitted.</a:t>
            </a:r>
            <a:endParaRPr lang="en-US" dirty="0">
              <a:solidFill>
                <a:prstClr val="black">
                  <a:tint val="75000"/>
                </a:prstClr>
              </a:solidFill>
            </a:endParaRPr>
          </a:p>
        </p:txBody>
      </p:sp>
      <p:sp>
        <p:nvSpPr>
          <p:cNvPr id="6" name="Rectangle 3"/>
          <p:cNvSpPr txBox="1">
            <a:spLocks noChangeArrowheads="1"/>
          </p:cNvSpPr>
          <p:nvPr/>
        </p:nvSpPr>
        <p:spPr>
          <a:xfrm>
            <a:off x="3352800" y="1922372"/>
            <a:ext cx="5566154" cy="1447800"/>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defRPr/>
            </a:pPr>
            <a:r>
              <a:rPr lang="en-US" b="1" dirty="0"/>
              <a:t>September 18-23, 2022</a:t>
            </a:r>
            <a:br>
              <a:rPr lang="en-US" sz="2800" dirty="0"/>
            </a:br>
            <a:r>
              <a:rPr lang="en-US" sz="2000" dirty="0"/>
              <a:t>Peppermill Resort &amp; Casino, Reno, NV USA</a:t>
            </a:r>
            <a:endParaRPr lang="en-US" sz="2400" dirty="0">
              <a:solidFill>
                <a:prstClr val="black"/>
              </a:solidFill>
              <a:latin typeface="Calibri" panose="020F0502020204030204" pitchFamily="34" charset="0"/>
            </a:endParaRPr>
          </a:p>
        </p:txBody>
      </p:sp>
      <p:sp>
        <p:nvSpPr>
          <p:cNvPr id="7" name="Rectangle 2"/>
          <p:cNvSpPr txBox="1">
            <a:spLocks noChangeArrowheads="1"/>
          </p:cNvSpPr>
          <p:nvPr/>
        </p:nvSpPr>
        <p:spPr>
          <a:xfrm>
            <a:off x="225046" y="1286595"/>
            <a:ext cx="9002151" cy="7078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lnSpc>
                <a:spcPts val="4000"/>
              </a:lnSpc>
              <a:defRPr/>
            </a:pPr>
            <a:r>
              <a:rPr lang="en-US" sz="2400" b="1" dirty="0">
                <a:solidFill>
                  <a:schemeClr val="accent5">
                    <a:lumMod val="50000"/>
                  </a:schemeClr>
                </a:solidFill>
                <a:latin typeface="Arial" panose="020B0604020202020204" pitchFamily="34" charset="0"/>
              </a:rPr>
              <a:t>5TH ANNUAL EOS/ESD MANUFACTURING TRACK</a:t>
            </a:r>
            <a:endParaRPr lang="en-US" sz="2400" b="1" dirty="0">
              <a:solidFill>
                <a:schemeClr val="accent5">
                  <a:lumMod val="50000"/>
                </a:schemeClr>
              </a:solidFill>
            </a:endParaRPr>
          </a:p>
        </p:txBody>
      </p:sp>
      <p:sp>
        <p:nvSpPr>
          <p:cNvPr id="9" name="Rectangle 8"/>
          <p:cNvSpPr/>
          <p:nvPr/>
        </p:nvSpPr>
        <p:spPr>
          <a:xfrm>
            <a:off x="1" y="5768484"/>
            <a:ext cx="3886199" cy="1015663"/>
          </a:xfrm>
          <a:prstGeom prst="rect">
            <a:avLst/>
          </a:prstGeom>
        </p:spPr>
        <p:txBody>
          <a:bodyPr wrap="square">
            <a:spAutoFit/>
          </a:bodyPr>
          <a:lstStyle/>
          <a:p>
            <a:pPr marL="136525">
              <a:defRPr/>
            </a:pPr>
            <a:r>
              <a:rPr lang="en-US" sz="2000" dirty="0">
                <a:hlinkClick r:id="rId2"/>
              </a:rPr>
              <a:t>https://www.esda.org/events/44th-annual-eosesd-symposium-and-exhibits</a:t>
            </a:r>
            <a:endParaRPr lang="en-US" sz="2000" b="1" dirty="0">
              <a:solidFill>
                <a:prstClr val="black"/>
              </a:solidFill>
              <a:latin typeface="Calibri"/>
              <a:cs typeface="+mn-cs"/>
            </a:endParaRPr>
          </a:p>
        </p:txBody>
      </p:sp>
      <p:sp>
        <p:nvSpPr>
          <p:cNvPr id="4" name="TextBox 3"/>
          <p:cNvSpPr txBox="1"/>
          <p:nvPr/>
        </p:nvSpPr>
        <p:spPr>
          <a:xfrm>
            <a:off x="3886200" y="3370172"/>
            <a:ext cx="5192151" cy="2893100"/>
          </a:xfrm>
          <a:prstGeom prst="rect">
            <a:avLst/>
          </a:prstGeom>
          <a:noFill/>
        </p:spPr>
        <p:txBody>
          <a:bodyPr wrap="square" rtlCol="0">
            <a:spAutoFit/>
          </a:bodyPr>
          <a:lstStyle/>
          <a:p>
            <a:pPr algn="just"/>
            <a:r>
              <a:rPr lang="en-US" sz="1400" dirty="0"/>
              <a:t>The EOS/ESD Manufacturing Track offers a full program of activities dedicated to EOS/ESD in manufacturing – control materials, technologies, and techniques. This manufacturing conference focuses on a combination of full and short technical papers, poster presentations, invited papers, discussion groups, workshops, hands-on demonstration sessions, short tutorials, and practical demonstrations of equipment by exhibitors. Travel Uncertain – Don't Worry – Submit Anyway! EOS/ESD Association, Inc is leading conferences with a pioneering approach to our virtual reality. Our hybrid conference includes both virtual and in person presentations and attendance to suit your needs. Authors who anticipate inability to travel to a conference because of a travel restriction are encouraged to submit papers.</a:t>
            </a:r>
            <a:endParaRPr lang="en-US" sz="1200" dirty="0"/>
          </a:p>
        </p:txBody>
      </p:sp>
      <p:pic>
        <p:nvPicPr>
          <p:cNvPr id="10" name="Picture 9">
            <a:extLst>
              <a:ext uri="{FF2B5EF4-FFF2-40B4-BE49-F238E27FC236}">
                <a16:creationId xmlns:a16="http://schemas.microsoft.com/office/drawing/2014/main" id="{9652108A-B046-4A04-9EFE-31B224FC832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25046" y="2839694"/>
            <a:ext cx="3528358" cy="264626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007043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EOS/ESD Association, Inc.</a:t>
            </a:r>
          </a:p>
        </p:txBody>
      </p:sp>
      <p:sp>
        <p:nvSpPr>
          <p:cNvPr id="2" name="Footer Placeholder 1"/>
          <p:cNvSpPr>
            <a:spLocks noGrp="1"/>
          </p:cNvSpPr>
          <p:nvPr>
            <p:ph type="ftr" sz="quarter" idx="11"/>
          </p:nvPr>
        </p:nvSpPr>
        <p:spPr>
          <a:xfrm>
            <a:off x="65649" y="6461125"/>
            <a:ext cx="8305800" cy="396875"/>
          </a:xfrm>
        </p:spPr>
        <p:txBody>
          <a:bodyPr/>
          <a:lstStyle/>
          <a:p>
            <a:r>
              <a:rPr lang="en-US" dirty="0"/>
              <a:t>This presentation is available for use by members to promote EOS/ESD Association, Inc. activities.</a:t>
            </a:r>
          </a:p>
          <a:p>
            <a:r>
              <a:rPr lang="en-US" dirty="0"/>
              <a:t>No alteration of content or other use of EOS/ESD Association, Inc. logo permitted.</a:t>
            </a:r>
            <a:endParaRPr lang="en-US" dirty="0">
              <a:solidFill>
                <a:prstClr val="black">
                  <a:tint val="75000"/>
                </a:prstClr>
              </a:solidFill>
            </a:endParaRPr>
          </a:p>
        </p:txBody>
      </p:sp>
      <p:sp>
        <p:nvSpPr>
          <p:cNvPr id="6" name="Rectangle 3"/>
          <p:cNvSpPr txBox="1">
            <a:spLocks noChangeArrowheads="1"/>
          </p:cNvSpPr>
          <p:nvPr/>
        </p:nvSpPr>
        <p:spPr>
          <a:xfrm>
            <a:off x="3352800" y="1922372"/>
            <a:ext cx="5566154" cy="1447800"/>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None/>
              <a:defRPr/>
            </a:pPr>
            <a:r>
              <a:rPr lang="en-US" b="1" dirty="0"/>
              <a:t>November 9-11, 2022</a:t>
            </a:r>
            <a:br>
              <a:rPr lang="en-US" sz="2800" dirty="0"/>
            </a:br>
            <a:r>
              <a:rPr lang="en-US" sz="2000" dirty="0"/>
              <a:t>Virtual Event</a:t>
            </a:r>
            <a:endParaRPr lang="en-US" sz="2400" dirty="0">
              <a:solidFill>
                <a:prstClr val="black"/>
              </a:solidFill>
              <a:latin typeface="Calibri" panose="020F0502020204030204" pitchFamily="34" charset="0"/>
            </a:endParaRPr>
          </a:p>
        </p:txBody>
      </p:sp>
      <p:sp>
        <p:nvSpPr>
          <p:cNvPr id="7" name="Rectangle 2"/>
          <p:cNvSpPr txBox="1">
            <a:spLocks noChangeArrowheads="1"/>
          </p:cNvSpPr>
          <p:nvPr/>
        </p:nvSpPr>
        <p:spPr>
          <a:xfrm>
            <a:off x="70924" y="1316137"/>
            <a:ext cx="9002151" cy="1219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lnSpc>
                <a:spcPts val="4000"/>
              </a:lnSpc>
              <a:defRPr/>
            </a:pPr>
            <a:r>
              <a:rPr lang="en-US" sz="2400" b="1" dirty="0">
                <a:solidFill>
                  <a:schemeClr val="accent5">
                    <a:lumMod val="50000"/>
                  </a:schemeClr>
                </a:solidFill>
                <a:latin typeface="Arial" panose="020B0604020202020204" pitchFamily="34" charset="0"/>
              </a:rPr>
              <a:t>2</a:t>
            </a:r>
            <a:r>
              <a:rPr lang="en-US" sz="2400" b="1" baseline="30000" dirty="0">
                <a:solidFill>
                  <a:schemeClr val="accent5">
                    <a:lumMod val="50000"/>
                  </a:schemeClr>
                </a:solidFill>
                <a:latin typeface="Arial" panose="020B0604020202020204" pitchFamily="34" charset="0"/>
              </a:rPr>
              <a:t>nd</a:t>
            </a:r>
            <a:r>
              <a:rPr lang="en-US" sz="2400" b="1" dirty="0">
                <a:solidFill>
                  <a:schemeClr val="accent5">
                    <a:lumMod val="50000"/>
                  </a:schemeClr>
                </a:solidFill>
                <a:latin typeface="Arial" panose="020B0604020202020204" pitchFamily="34" charset="0"/>
              </a:rPr>
              <a:t> International EOS/ESD Symposium on Design and System (IEDS) </a:t>
            </a:r>
            <a:endParaRPr lang="en-US" sz="2400" b="1" dirty="0">
              <a:solidFill>
                <a:schemeClr val="accent5">
                  <a:lumMod val="50000"/>
                </a:schemeClr>
              </a:solidFill>
            </a:endParaRPr>
          </a:p>
        </p:txBody>
      </p:sp>
      <p:sp>
        <p:nvSpPr>
          <p:cNvPr id="9" name="Rectangle 8"/>
          <p:cNvSpPr/>
          <p:nvPr/>
        </p:nvSpPr>
        <p:spPr>
          <a:xfrm>
            <a:off x="1" y="5768484"/>
            <a:ext cx="8153400" cy="707886"/>
          </a:xfrm>
          <a:prstGeom prst="rect">
            <a:avLst/>
          </a:prstGeom>
        </p:spPr>
        <p:txBody>
          <a:bodyPr wrap="square">
            <a:spAutoFit/>
          </a:bodyPr>
          <a:lstStyle/>
          <a:p>
            <a:pPr marL="136525">
              <a:defRPr/>
            </a:pPr>
            <a:r>
              <a:rPr lang="en-US" sz="2000" dirty="0">
                <a:hlinkClick r:id="rId2"/>
              </a:rPr>
              <a:t>https://www.esda.org/events/2nd-international-eosesd-symposium-on-design-and-system-ieds</a:t>
            </a:r>
            <a:endParaRPr lang="en-US" sz="2000" b="1" dirty="0">
              <a:solidFill>
                <a:prstClr val="black"/>
              </a:solidFill>
              <a:latin typeface="Calibri"/>
              <a:cs typeface="+mn-cs"/>
            </a:endParaRPr>
          </a:p>
        </p:txBody>
      </p:sp>
      <p:sp>
        <p:nvSpPr>
          <p:cNvPr id="4" name="TextBox 3"/>
          <p:cNvSpPr txBox="1"/>
          <p:nvPr/>
        </p:nvSpPr>
        <p:spPr>
          <a:xfrm>
            <a:off x="4117910" y="3444626"/>
            <a:ext cx="4679515" cy="2462213"/>
          </a:xfrm>
          <a:prstGeom prst="rect">
            <a:avLst/>
          </a:prstGeom>
          <a:noFill/>
        </p:spPr>
        <p:txBody>
          <a:bodyPr wrap="square" rtlCol="0">
            <a:spAutoFit/>
          </a:bodyPr>
          <a:lstStyle/>
          <a:p>
            <a:r>
              <a:rPr lang="en-US" sz="1400" dirty="0"/>
              <a:t>EOS/ESD Association, Inc. is sponsoring the 2nd International</a:t>
            </a:r>
          </a:p>
          <a:p>
            <a:r>
              <a:rPr lang="en-US" sz="1400" dirty="0"/>
              <a:t>EOS/ESD Symposium on Design and System (IEDS). IEDS</a:t>
            </a:r>
          </a:p>
          <a:p>
            <a:r>
              <a:rPr lang="en-US" sz="1400" dirty="0"/>
              <a:t>2022 is dedicated to the fundamental understanding of issues</a:t>
            </a:r>
          </a:p>
          <a:p>
            <a:r>
              <a:rPr lang="en-US" sz="1400" dirty="0"/>
              <a:t>related to electrostatic discharge on design and system and</a:t>
            </a:r>
          </a:p>
          <a:p>
            <a:r>
              <a:rPr lang="en-US" sz="1400" dirty="0"/>
              <a:t>the application of this knowledge to the solution of problems.</a:t>
            </a:r>
          </a:p>
          <a:p>
            <a:r>
              <a:rPr lang="en-US" sz="1400" dirty="0"/>
              <a:t>The Technical Program Committee solicits symposium</a:t>
            </a:r>
          </a:p>
          <a:p>
            <a:r>
              <a:rPr lang="en-US" sz="1400" dirty="0"/>
              <a:t>contributions, including data and analysis that advance the</a:t>
            </a:r>
          </a:p>
          <a:p>
            <a:r>
              <a:rPr lang="en-US" sz="1400" dirty="0"/>
              <a:t>state-of-the-art knowledge, enhance or review the general</a:t>
            </a:r>
          </a:p>
          <a:p>
            <a:r>
              <a:rPr lang="en-US" sz="1400" dirty="0"/>
              <a:t>knowledge, or discuss new topics related to on-chip ESD</a:t>
            </a:r>
          </a:p>
          <a:p>
            <a:r>
              <a:rPr lang="en-US" sz="1400" dirty="0"/>
              <a:t>design, system ESD design, and EOS/ESD issues in</a:t>
            </a:r>
          </a:p>
          <a:p>
            <a:r>
              <a:rPr lang="en-US" sz="1400" dirty="0"/>
              <a:t>manufacturing. </a:t>
            </a:r>
            <a:endParaRPr lang="en-US" sz="1200" dirty="0"/>
          </a:p>
        </p:txBody>
      </p:sp>
      <p:pic>
        <p:nvPicPr>
          <p:cNvPr id="10" name="Picture 9">
            <a:extLst>
              <a:ext uri="{FF2B5EF4-FFF2-40B4-BE49-F238E27FC236}">
                <a16:creationId xmlns:a16="http://schemas.microsoft.com/office/drawing/2014/main" id="{9652108A-B046-4A04-9EFE-31B224FC83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5046" y="2839694"/>
            <a:ext cx="3528358" cy="264626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77082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p:cNvSpPr>
            <a:spLocks noGrp="1" noChangeArrowheads="1"/>
          </p:cNvSpPr>
          <p:nvPr>
            <p:ph idx="1"/>
          </p:nvPr>
        </p:nvSpPr>
        <p:spPr>
          <a:xfrm>
            <a:off x="1056249" y="2087940"/>
            <a:ext cx="7315200" cy="762000"/>
          </a:xfrm>
        </p:spPr>
        <p:txBody>
          <a:bodyPr rtlCol="0">
            <a:normAutofit/>
          </a:bodyPr>
          <a:lstStyle/>
          <a:p>
            <a:pPr marL="274032" indent="-274032" algn="ctr">
              <a:buClr>
                <a:schemeClr val="accent3"/>
              </a:buClr>
              <a:buNone/>
              <a:defRPr/>
            </a:pPr>
            <a:r>
              <a:rPr lang="en-US" b="1" dirty="0"/>
              <a:t>November 14-15 </a:t>
            </a:r>
            <a:r>
              <a:rPr lang="en-US" dirty="0"/>
              <a:t>(Virtual event)</a:t>
            </a:r>
            <a:endParaRPr lang="en-US" sz="2400" b="1" dirty="0">
              <a:latin typeface="+mj-lt"/>
            </a:endParaRPr>
          </a:p>
        </p:txBody>
      </p:sp>
      <p:sp>
        <p:nvSpPr>
          <p:cNvPr id="3" name="Title 2"/>
          <p:cNvSpPr>
            <a:spLocks noGrp="1"/>
          </p:cNvSpPr>
          <p:nvPr>
            <p:ph type="title"/>
          </p:nvPr>
        </p:nvSpPr>
        <p:spPr/>
        <p:txBody>
          <a:bodyPr/>
          <a:lstStyle/>
          <a:p>
            <a:pPr algn="l"/>
            <a:r>
              <a:rPr lang="en-US" dirty="0"/>
              <a:t>EOS/ESD Association, Inc.</a:t>
            </a:r>
          </a:p>
        </p:txBody>
      </p:sp>
      <p:sp>
        <p:nvSpPr>
          <p:cNvPr id="2" name="Footer Placeholder 1"/>
          <p:cNvSpPr>
            <a:spLocks noGrp="1"/>
          </p:cNvSpPr>
          <p:nvPr>
            <p:ph type="ftr" sz="quarter" idx="11"/>
          </p:nvPr>
        </p:nvSpPr>
        <p:spPr>
          <a:xfrm>
            <a:off x="65649" y="6400800"/>
            <a:ext cx="8305800" cy="396875"/>
          </a:xfrm>
        </p:spPr>
        <p:txBody>
          <a:bodyPr/>
          <a:lstStyle/>
          <a:p>
            <a:r>
              <a:rPr lang="en-US" dirty="0"/>
              <a:t>This presentation is available for use by members to promote EOS/ESD Association, Inc. activities.</a:t>
            </a:r>
          </a:p>
          <a:p>
            <a:r>
              <a:rPr lang="en-US" dirty="0"/>
              <a:t>No alteration of content or other use of EOS/ESD Association, Inc. logo permitted.</a:t>
            </a:r>
            <a:endParaRPr lang="en-US" dirty="0">
              <a:solidFill>
                <a:prstClr val="black">
                  <a:tint val="75000"/>
                </a:prstClr>
              </a:solidFill>
            </a:endParaRPr>
          </a:p>
        </p:txBody>
      </p:sp>
      <p:sp>
        <p:nvSpPr>
          <p:cNvPr id="7" name="Rectangle 2"/>
          <p:cNvSpPr txBox="1">
            <a:spLocks noChangeArrowheads="1"/>
          </p:cNvSpPr>
          <p:nvPr/>
        </p:nvSpPr>
        <p:spPr>
          <a:xfrm>
            <a:off x="273918" y="1101120"/>
            <a:ext cx="8738848" cy="1219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nSpc>
                <a:spcPts val="4000"/>
              </a:lnSpc>
              <a:defRPr/>
            </a:pPr>
            <a:r>
              <a:rPr lang="en-US" sz="2800" b="1" dirty="0">
                <a:solidFill>
                  <a:schemeClr val="accent5">
                    <a:lumMod val="50000"/>
                  </a:schemeClr>
                </a:solidFill>
                <a:latin typeface="Arial" panose="020B0604020202020204" pitchFamily="34" charset="0"/>
              </a:rPr>
              <a:t>2</a:t>
            </a:r>
            <a:r>
              <a:rPr lang="en-US" sz="2800" b="1" baseline="30000" dirty="0">
                <a:solidFill>
                  <a:schemeClr val="accent5">
                    <a:lumMod val="50000"/>
                  </a:schemeClr>
                </a:solidFill>
                <a:latin typeface="Arial" panose="020B0604020202020204" pitchFamily="34" charset="0"/>
              </a:rPr>
              <a:t>nd</a:t>
            </a:r>
            <a:r>
              <a:rPr lang="en-US" sz="2800" b="1" dirty="0">
                <a:solidFill>
                  <a:schemeClr val="accent5">
                    <a:lumMod val="50000"/>
                  </a:schemeClr>
                </a:solidFill>
                <a:latin typeface="Arial" panose="020B0604020202020204" pitchFamily="34" charset="0"/>
              </a:rPr>
              <a:t> Annual </a:t>
            </a:r>
            <a:r>
              <a:rPr lang="en-US" sz="2800" b="1" dirty="0" err="1">
                <a:solidFill>
                  <a:schemeClr val="accent5">
                    <a:lumMod val="50000"/>
                  </a:schemeClr>
                </a:solidFill>
                <a:latin typeface="Arial" panose="020B0604020202020204" pitchFamily="34" charset="0"/>
              </a:rPr>
              <a:t>india</a:t>
            </a:r>
            <a:r>
              <a:rPr lang="en-US" sz="2800" b="1" dirty="0">
                <a:solidFill>
                  <a:schemeClr val="accent5">
                    <a:lumMod val="50000"/>
                  </a:schemeClr>
                </a:solidFill>
                <a:latin typeface="Arial" panose="020B0604020202020204" pitchFamily="34" charset="0"/>
              </a:rPr>
              <a:t> ESD Forum</a:t>
            </a:r>
            <a:endParaRPr lang="en-US" sz="2800" b="1" dirty="0">
              <a:solidFill>
                <a:schemeClr val="accent5">
                  <a:lumMod val="50000"/>
                </a:schemeClr>
              </a:solidFill>
            </a:endParaRPr>
          </a:p>
        </p:txBody>
      </p:sp>
      <p:sp>
        <p:nvSpPr>
          <p:cNvPr id="11" name="Rectangle 10"/>
          <p:cNvSpPr/>
          <p:nvPr/>
        </p:nvSpPr>
        <p:spPr>
          <a:xfrm>
            <a:off x="260784" y="5972715"/>
            <a:ext cx="8565282" cy="461665"/>
          </a:xfrm>
          <a:prstGeom prst="rect">
            <a:avLst/>
          </a:prstGeom>
        </p:spPr>
        <p:txBody>
          <a:bodyPr wrap="square">
            <a:spAutoFit/>
          </a:bodyPr>
          <a:lstStyle/>
          <a:p>
            <a:pPr marL="136525">
              <a:defRPr/>
            </a:pPr>
            <a:r>
              <a:rPr lang="en-US" sz="2400" dirty="0">
                <a:hlinkClick r:id="rId2"/>
              </a:rPr>
              <a:t>https://www.esda.org/events/2nd-annual-india-esd-forum</a:t>
            </a:r>
            <a:endParaRPr lang="en-US" sz="2400" b="1" dirty="0">
              <a:solidFill>
                <a:prstClr val="black"/>
              </a:solidFill>
              <a:latin typeface="Calibri"/>
              <a:cs typeface="+mn-cs"/>
            </a:endParaRPr>
          </a:p>
        </p:txBody>
      </p:sp>
      <p:sp>
        <p:nvSpPr>
          <p:cNvPr id="8" name="Rectangle 7"/>
          <p:cNvSpPr/>
          <p:nvPr/>
        </p:nvSpPr>
        <p:spPr>
          <a:xfrm>
            <a:off x="348343" y="2728079"/>
            <a:ext cx="8713409" cy="1077218"/>
          </a:xfrm>
          <a:prstGeom prst="rect">
            <a:avLst/>
          </a:prstGeom>
        </p:spPr>
        <p:txBody>
          <a:bodyPr wrap="square">
            <a:spAutoFit/>
          </a:bodyPr>
          <a:lstStyle/>
          <a:p>
            <a:pPr algn="l"/>
            <a:r>
              <a:rPr lang="en-US" sz="1600" b="1" i="0" dirty="0">
                <a:solidFill>
                  <a:srgbClr val="2C2C2C"/>
                </a:solidFill>
                <a:effectLst/>
                <a:latin typeface="Source Sans Pro" panose="020B0503030403020204" pitchFamily="34" charset="0"/>
              </a:rPr>
              <a:t>Sponsorship opportunity!</a:t>
            </a:r>
            <a:endParaRPr lang="en-US" sz="1600" b="0" i="0" dirty="0">
              <a:solidFill>
                <a:srgbClr val="2C2C2C"/>
              </a:solidFill>
              <a:effectLst/>
              <a:latin typeface="Source Sans Pro" panose="020B0503030403020204" pitchFamily="34" charset="0"/>
            </a:endParaRPr>
          </a:p>
          <a:p>
            <a:pPr algn="l"/>
            <a:r>
              <a:rPr lang="en-US" sz="1600" b="0" i="0" dirty="0">
                <a:solidFill>
                  <a:srgbClr val="2C2C2C"/>
                </a:solidFill>
                <a:effectLst/>
                <a:latin typeface="Source Sans Pro" panose="020B0503030403020204" pitchFamily="34" charset="0"/>
              </a:rPr>
              <a:t>Be a part of the 2nd annual India ESD forum! Our India forum is return­ing for another year bringing forth the realities of ESD requirements in light of the rapidly advancing semiconductor technologies.</a:t>
            </a:r>
          </a:p>
          <a:p>
            <a:pPr algn="l"/>
            <a:r>
              <a:rPr lang="en-US" sz="1600" b="0" i="0" dirty="0">
                <a:solidFill>
                  <a:srgbClr val="2C2C2C"/>
                </a:solidFill>
                <a:effectLst/>
                <a:latin typeface="Source Sans Pro" panose="020B0503030403020204" pitchFamily="34" charset="0"/>
              </a:rPr>
              <a:t>Sponsorship deadline: October 7th, 2022</a:t>
            </a:r>
          </a:p>
        </p:txBody>
      </p:sp>
      <p:sp>
        <p:nvSpPr>
          <p:cNvPr id="4" name="TextBox 3">
            <a:extLst>
              <a:ext uri="{FF2B5EF4-FFF2-40B4-BE49-F238E27FC236}">
                <a16:creationId xmlns:a16="http://schemas.microsoft.com/office/drawing/2014/main" id="{9A9F8B2C-9354-4A51-104E-8749E4A86D80}"/>
              </a:ext>
            </a:extLst>
          </p:cNvPr>
          <p:cNvSpPr txBox="1"/>
          <p:nvPr/>
        </p:nvSpPr>
        <p:spPr>
          <a:xfrm>
            <a:off x="381000" y="3929002"/>
            <a:ext cx="8458200" cy="2031325"/>
          </a:xfrm>
          <a:prstGeom prst="rect">
            <a:avLst/>
          </a:prstGeom>
          <a:noFill/>
        </p:spPr>
        <p:txBody>
          <a:bodyPr wrap="square" rtlCol="0">
            <a:spAutoFit/>
          </a:bodyPr>
          <a:lstStyle/>
          <a:p>
            <a:pPr algn="l"/>
            <a:r>
              <a:rPr lang="en-US" b="1" i="0" dirty="0">
                <a:solidFill>
                  <a:srgbClr val="2C2C2C"/>
                </a:solidFill>
                <a:effectLst/>
                <a:latin typeface="Source Sans Pro" panose="020B0503030403020204" pitchFamily="34" charset="0"/>
              </a:rPr>
              <a:t>Sponsorship Benefits</a:t>
            </a:r>
            <a:endParaRPr lang="en-US" b="0" i="0" dirty="0">
              <a:solidFill>
                <a:srgbClr val="2C2C2C"/>
              </a:solidFill>
              <a:effectLst/>
              <a:latin typeface="Source Sans Pro" panose="020B0503030403020204" pitchFamily="34" charset="0"/>
            </a:endParaRPr>
          </a:p>
          <a:p>
            <a:pPr algn="l">
              <a:buFont typeface="Arial" panose="020B0604020202020204" pitchFamily="34" charset="0"/>
              <a:buChar char="•"/>
            </a:pPr>
            <a:r>
              <a:rPr lang="en-US" b="0" i="0" dirty="0">
                <a:solidFill>
                  <a:srgbClr val="2C2C2C"/>
                </a:solidFill>
                <a:effectLst/>
                <a:latin typeface="Source Sans Pro" panose="020B0503030403020204" pitchFamily="34" charset="0"/>
              </a:rPr>
              <a:t>Marketing/Advertising benefits</a:t>
            </a:r>
          </a:p>
          <a:p>
            <a:pPr algn="l"/>
            <a:r>
              <a:rPr lang="en-US" b="0" i="0" dirty="0">
                <a:solidFill>
                  <a:srgbClr val="2C2C2C"/>
                </a:solidFill>
                <a:effectLst/>
                <a:latin typeface="Source Sans Pro" panose="020B0503030403020204" pitchFamily="34" charset="0"/>
              </a:rPr>
              <a:t>Sponsoring the Anchor event serving Indian semiconductor industries and academia’s need in the area of ESD/LU protection</a:t>
            </a:r>
          </a:p>
          <a:p>
            <a:pPr algn="l">
              <a:buFont typeface="Arial" panose="020B0604020202020204" pitchFamily="34" charset="0"/>
              <a:buChar char="•"/>
            </a:pPr>
            <a:r>
              <a:rPr lang="en-US" b="0" i="0" dirty="0">
                <a:solidFill>
                  <a:srgbClr val="2C2C2C"/>
                </a:solidFill>
                <a:effectLst/>
                <a:latin typeface="Source Sans Pro" panose="020B0503030403020204" pitchFamily="34" charset="0"/>
              </a:rPr>
              <a:t>Event advertisement flyer</a:t>
            </a:r>
          </a:p>
          <a:p>
            <a:pPr algn="l">
              <a:buFont typeface="Arial" panose="020B0604020202020204" pitchFamily="34" charset="0"/>
              <a:buChar char="•"/>
            </a:pPr>
            <a:r>
              <a:rPr lang="en-US" b="0" i="0" dirty="0">
                <a:solidFill>
                  <a:srgbClr val="2C2C2C"/>
                </a:solidFill>
                <a:effectLst/>
                <a:latin typeface="Source Sans Pro" panose="020B0503030403020204" pitchFamily="34" charset="0"/>
              </a:rPr>
              <a:t>Online announcement Page (ESDA website, LinkedIn etc.)</a:t>
            </a:r>
          </a:p>
          <a:p>
            <a:r>
              <a:rPr lang="en-US" dirty="0"/>
              <a:t>And much more!</a:t>
            </a:r>
          </a:p>
        </p:txBody>
      </p:sp>
    </p:spTree>
    <p:extLst>
      <p:ext uri="{BB962C8B-B14F-4D97-AF65-F5344CB8AC3E}">
        <p14:creationId xmlns:p14="http://schemas.microsoft.com/office/powerpoint/2010/main" val="949537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EOS/ESD Association, Inc.</a:t>
            </a:r>
          </a:p>
        </p:txBody>
      </p:sp>
      <p:sp>
        <p:nvSpPr>
          <p:cNvPr id="2" name="Footer Placeholder 1"/>
          <p:cNvSpPr>
            <a:spLocks noGrp="1"/>
          </p:cNvSpPr>
          <p:nvPr>
            <p:ph type="ftr" sz="quarter" idx="11"/>
          </p:nvPr>
        </p:nvSpPr>
        <p:spPr>
          <a:xfrm>
            <a:off x="65649" y="6461125"/>
            <a:ext cx="8305800" cy="396875"/>
          </a:xfrm>
        </p:spPr>
        <p:txBody>
          <a:bodyPr/>
          <a:lstStyle/>
          <a:p>
            <a:r>
              <a:rPr lang="en-US" dirty="0"/>
              <a:t>This presentation is available for use by members to promote EOS/ESD Association, Inc. activities.</a:t>
            </a:r>
          </a:p>
          <a:p>
            <a:r>
              <a:rPr lang="en-US" dirty="0"/>
              <a:t>No alteration of content or other use of EOS/ESD Association, Inc. logo permitted.</a:t>
            </a:r>
            <a:endParaRPr lang="en-US" dirty="0">
              <a:solidFill>
                <a:prstClr val="black">
                  <a:tint val="75000"/>
                </a:prst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0780" y="5943600"/>
            <a:ext cx="948252" cy="765048"/>
          </a:xfrm>
          <a:prstGeom prst="rect">
            <a:avLst/>
          </a:prstGeom>
        </p:spPr>
      </p:pic>
      <p:sp>
        <p:nvSpPr>
          <p:cNvPr id="7" name="Rectangle 2"/>
          <p:cNvSpPr txBox="1">
            <a:spLocks noChangeArrowheads="1"/>
          </p:cNvSpPr>
          <p:nvPr/>
        </p:nvSpPr>
        <p:spPr>
          <a:xfrm>
            <a:off x="339969" y="1366911"/>
            <a:ext cx="8346832" cy="1219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nSpc>
                <a:spcPts val="4000"/>
              </a:lnSpc>
              <a:defRPr/>
            </a:pPr>
            <a:r>
              <a:rPr lang="en-US" sz="4800" b="1" dirty="0">
                <a:solidFill>
                  <a:schemeClr val="accent5">
                    <a:lumMod val="50000"/>
                  </a:schemeClr>
                </a:solidFill>
                <a:latin typeface="Arial" panose="020B0604020202020204" pitchFamily="34" charset="0"/>
              </a:rPr>
              <a:t>ESDA Online Academy</a:t>
            </a:r>
            <a:endParaRPr lang="en-US" sz="4800" b="1" dirty="0">
              <a:solidFill>
                <a:schemeClr val="accent5">
                  <a:lumMod val="50000"/>
                </a:schemeClr>
              </a:solidFill>
            </a:endParaRPr>
          </a:p>
        </p:txBody>
      </p:sp>
      <p:sp>
        <p:nvSpPr>
          <p:cNvPr id="9" name="Content Placeholder 2"/>
          <p:cNvSpPr txBox="1">
            <a:spLocks/>
          </p:cNvSpPr>
          <p:nvPr/>
        </p:nvSpPr>
        <p:spPr>
          <a:xfrm>
            <a:off x="17585" y="2362200"/>
            <a:ext cx="8991600" cy="2514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36525" indent="0" algn="ctr">
              <a:buFont typeface="Arial" panose="020B0604020202020204" pitchFamily="34" charset="0"/>
              <a:buNone/>
            </a:pPr>
            <a:r>
              <a:rPr lang="en-US" b="1" dirty="0">
                <a:latin typeface="+mj-lt"/>
              </a:rPr>
              <a:t>Over 40 Online Courses Available for </a:t>
            </a:r>
            <a:br>
              <a:rPr lang="en-US" b="1" dirty="0">
                <a:latin typeface="+mj-lt"/>
              </a:rPr>
            </a:br>
            <a:r>
              <a:rPr lang="en-US" b="1" dirty="0">
                <a:latin typeface="+mj-lt"/>
              </a:rPr>
              <a:t>On-Demand Viewing.</a:t>
            </a:r>
          </a:p>
          <a:p>
            <a:pPr marL="593725" indent="-457200" algn="ctr"/>
            <a:r>
              <a:rPr lang="en-US" dirty="0">
                <a:latin typeface="+mj-lt"/>
              </a:rPr>
              <a:t>Certification Courses</a:t>
            </a:r>
          </a:p>
          <a:p>
            <a:pPr marL="593725" indent="-457200" algn="ctr"/>
            <a:r>
              <a:rPr lang="en-US" dirty="0">
                <a:latin typeface="+mj-lt"/>
              </a:rPr>
              <a:t>Bundle Purchase Options Available</a:t>
            </a:r>
          </a:p>
        </p:txBody>
      </p:sp>
      <p:sp>
        <p:nvSpPr>
          <p:cNvPr id="13" name="Rectangle 12"/>
          <p:cNvSpPr/>
          <p:nvPr/>
        </p:nvSpPr>
        <p:spPr>
          <a:xfrm>
            <a:off x="339969" y="4649450"/>
            <a:ext cx="8458200" cy="1446550"/>
          </a:xfrm>
          <a:prstGeom prst="rect">
            <a:avLst/>
          </a:prstGeom>
        </p:spPr>
        <p:txBody>
          <a:bodyPr wrap="square">
            <a:spAutoFit/>
          </a:bodyPr>
          <a:lstStyle/>
          <a:p>
            <a:pPr marL="136525" indent="0" algn="ctr">
              <a:buNone/>
            </a:pPr>
            <a:r>
              <a:rPr lang="en-US" sz="3200" dirty="0"/>
              <a:t>For a complete list of courses and registration information please visit:</a:t>
            </a:r>
          </a:p>
          <a:p>
            <a:pPr marL="136525" indent="0" algn="ctr">
              <a:buNone/>
            </a:pPr>
            <a:r>
              <a:rPr lang="en-US" sz="2400" dirty="0">
                <a:hlinkClick r:id="rId3"/>
              </a:rPr>
              <a:t>https://www.esda.org/store/training-and-education/?category=3</a:t>
            </a:r>
            <a:endParaRPr lang="en-US" sz="2400" b="1" dirty="0"/>
          </a:p>
        </p:txBody>
      </p:sp>
    </p:spTree>
    <p:extLst>
      <p:ext uri="{BB962C8B-B14F-4D97-AF65-F5344CB8AC3E}">
        <p14:creationId xmlns:p14="http://schemas.microsoft.com/office/powerpoint/2010/main" val="3161271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5988" y="1383214"/>
            <a:ext cx="1280160" cy="1348372"/>
          </a:xfrm>
          <a:prstGeom prst="rect">
            <a:avLst/>
          </a:prstGeom>
        </p:spPr>
      </p:pic>
      <p:sp>
        <p:nvSpPr>
          <p:cNvPr id="2" name="Content Placeholder 1"/>
          <p:cNvSpPr>
            <a:spLocks noGrp="1"/>
          </p:cNvSpPr>
          <p:nvPr>
            <p:ph idx="1"/>
          </p:nvPr>
        </p:nvSpPr>
        <p:spPr>
          <a:xfrm>
            <a:off x="1671446" y="1748388"/>
            <a:ext cx="8087108" cy="1752600"/>
          </a:xfrm>
        </p:spPr>
        <p:txBody>
          <a:bodyPr>
            <a:normAutofit/>
          </a:bodyPr>
          <a:lstStyle/>
          <a:p>
            <a:pPr marL="0" indent="0">
              <a:buNone/>
            </a:pPr>
            <a:r>
              <a:rPr lang="en-US" sz="2400" b="1" dirty="0">
                <a:solidFill>
                  <a:schemeClr val="accent5">
                    <a:lumMod val="50000"/>
                  </a:schemeClr>
                </a:solidFill>
              </a:rPr>
              <a:t>ESD Certified Professional-Program Manager</a:t>
            </a:r>
          </a:p>
          <a:p>
            <a:pPr marL="0" indent="0">
              <a:buNone/>
            </a:pPr>
            <a:r>
              <a:rPr lang="en-US" sz="2000" dirty="0"/>
              <a:t>Intended for individuals who are involved in designing, implementing, managing, and auditing ESD control programs in their facilities.</a:t>
            </a:r>
          </a:p>
        </p:txBody>
      </p:sp>
      <p:sp>
        <p:nvSpPr>
          <p:cNvPr id="3" name="Title 2"/>
          <p:cNvSpPr>
            <a:spLocks noGrp="1"/>
          </p:cNvSpPr>
          <p:nvPr>
            <p:ph type="title"/>
          </p:nvPr>
        </p:nvSpPr>
        <p:spPr/>
        <p:txBody>
          <a:bodyPr/>
          <a:lstStyle/>
          <a:p>
            <a:pPr algn="l"/>
            <a:r>
              <a:rPr lang="en-US" dirty="0"/>
              <a:t>EOS/ESD Association, Inc.</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0780" y="5943600"/>
            <a:ext cx="948252" cy="765048"/>
          </a:xfrm>
          <a:prstGeom prst="rect">
            <a:avLst/>
          </a:prstGeom>
        </p:spPr>
      </p:pic>
      <p:sp>
        <p:nvSpPr>
          <p:cNvPr id="7" name="Rectangle 2"/>
          <p:cNvSpPr txBox="1">
            <a:spLocks noChangeArrowheads="1"/>
          </p:cNvSpPr>
          <p:nvPr/>
        </p:nvSpPr>
        <p:spPr>
          <a:xfrm>
            <a:off x="1684137" y="1143000"/>
            <a:ext cx="7078863" cy="838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lnSpc>
                <a:spcPts val="4000"/>
              </a:lnSpc>
              <a:defRPr/>
            </a:pPr>
            <a:r>
              <a:rPr lang="en-US" sz="3200" b="1" dirty="0">
                <a:solidFill>
                  <a:schemeClr val="accent5">
                    <a:lumMod val="50000"/>
                  </a:schemeClr>
                </a:solidFill>
                <a:latin typeface="Arial" panose="020B0604020202020204" pitchFamily="34" charset="0"/>
              </a:rPr>
              <a:t>Certification</a:t>
            </a:r>
            <a:endParaRPr lang="en-US" sz="3200" b="1" dirty="0">
              <a:solidFill>
                <a:schemeClr val="accent5">
                  <a:lumMod val="50000"/>
                </a:schemeClr>
              </a:solidFill>
            </a:endParaRPr>
          </a:p>
        </p:txBody>
      </p:sp>
      <p:sp>
        <p:nvSpPr>
          <p:cNvPr id="8" name="Content Placeholder 1"/>
          <p:cNvSpPr txBox="1">
            <a:spLocks/>
          </p:cNvSpPr>
          <p:nvPr/>
        </p:nvSpPr>
        <p:spPr>
          <a:xfrm>
            <a:off x="1660940" y="2895600"/>
            <a:ext cx="7483060" cy="17891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b="1" dirty="0">
                <a:solidFill>
                  <a:schemeClr val="accent5">
                    <a:lumMod val="50000"/>
                  </a:schemeClr>
                </a:solidFill>
              </a:rPr>
              <a:t>ESD Certified Professional-Device Design</a:t>
            </a:r>
          </a:p>
          <a:p>
            <a:pPr marL="0" indent="0">
              <a:buFont typeface="Arial" panose="020B0604020202020204" pitchFamily="34" charset="0"/>
              <a:buNone/>
            </a:pPr>
            <a:r>
              <a:rPr lang="en-US" sz="2000" dirty="0"/>
              <a:t>This program is intended for individuals who are involved in designing, characterizing and implementing improved ESD protection designs.   </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9434" y="2737565"/>
            <a:ext cx="1280160" cy="1348371"/>
          </a:xfrm>
          <a:prstGeom prst="rect">
            <a:avLst/>
          </a:prstGeom>
        </p:spPr>
      </p:pic>
      <p:sp>
        <p:nvSpPr>
          <p:cNvPr id="11" name="Rectangle 10"/>
          <p:cNvSpPr/>
          <p:nvPr/>
        </p:nvSpPr>
        <p:spPr>
          <a:xfrm>
            <a:off x="2075205" y="6400800"/>
            <a:ext cx="7239000" cy="461963"/>
          </a:xfrm>
          <a:prstGeom prst="rect">
            <a:avLst/>
          </a:prstGeom>
        </p:spPr>
        <p:txBody>
          <a:bodyPr>
            <a:spAutoFit/>
          </a:bodyPr>
          <a:lstStyle/>
          <a:p>
            <a:pPr marL="136525">
              <a:defRPr/>
            </a:pPr>
            <a:r>
              <a:rPr lang="en-US" sz="2400" b="1" dirty="0">
                <a:solidFill>
                  <a:prstClr val="black"/>
                </a:solidFill>
              </a:rPr>
              <a:t> www.esda.org/certification/</a:t>
            </a:r>
            <a:endParaRPr lang="en-US" sz="2400" b="1" dirty="0">
              <a:solidFill>
                <a:prstClr val="black"/>
              </a:solidFill>
              <a:latin typeface="Calibri"/>
              <a:cs typeface="+mn-cs"/>
            </a:endParaRPr>
          </a:p>
        </p:txBody>
      </p:sp>
      <p:sp>
        <p:nvSpPr>
          <p:cNvPr id="12" name="TextBox 11"/>
          <p:cNvSpPr txBox="1"/>
          <p:nvPr/>
        </p:nvSpPr>
        <p:spPr>
          <a:xfrm>
            <a:off x="1676400" y="4020445"/>
            <a:ext cx="7483060" cy="1077218"/>
          </a:xfrm>
          <a:prstGeom prst="rect">
            <a:avLst/>
          </a:prstGeom>
          <a:noFill/>
        </p:spPr>
        <p:txBody>
          <a:bodyPr wrap="square" rtlCol="0">
            <a:spAutoFit/>
          </a:bodyPr>
          <a:lstStyle/>
          <a:p>
            <a:r>
              <a:rPr lang="en-US" sz="2400" b="1" dirty="0">
                <a:solidFill>
                  <a:srgbClr val="4BACC6">
                    <a:lumMod val="50000"/>
                  </a:srgbClr>
                </a:solidFill>
              </a:rPr>
              <a:t>Device Stress Testing Certification </a:t>
            </a:r>
          </a:p>
          <a:p>
            <a:r>
              <a:rPr lang="en-US" sz="2000" dirty="0">
                <a:solidFill>
                  <a:prstClr val="black"/>
                </a:solidFill>
              </a:rPr>
              <a:t>Intended for individuals who are involved in ESD or Latch-up stress testing. Offered completely online.</a:t>
            </a:r>
          </a:p>
        </p:txBody>
      </p:sp>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0349" y="4105396"/>
            <a:ext cx="1280160" cy="1348373"/>
          </a:xfrm>
          <a:prstGeom prst="rect">
            <a:avLst/>
          </a:prstGeom>
          <a:noFill/>
          <a:ln>
            <a:noFill/>
          </a:ln>
        </p:spPr>
      </p:pic>
    </p:spTree>
    <p:extLst>
      <p:ext uri="{BB962C8B-B14F-4D97-AF65-F5344CB8AC3E}">
        <p14:creationId xmlns:p14="http://schemas.microsoft.com/office/powerpoint/2010/main" val="1535063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EOS/ESD Association, Inc.</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0780" y="5943600"/>
            <a:ext cx="948252" cy="765048"/>
          </a:xfrm>
          <a:prstGeom prst="rect">
            <a:avLst/>
          </a:prstGeom>
        </p:spPr>
      </p:pic>
      <p:sp>
        <p:nvSpPr>
          <p:cNvPr id="7" name="Rectangle 2"/>
          <p:cNvSpPr txBox="1">
            <a:spLocks noChangeArrowheads="1"/>
          </p:cNvSpPr>
          <p:nvPr/>
        </p:nvSpPr>
        <p:spPr>
          <a:xfrm>
            <a:off x="1684137" y="1143000"/>
            <a:ext cx="7078863" cy="838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lnSpc>
                <a:spcPts val="4000"/>
              </a:lnSpc>
              <a:defRPr/>
            </a:pPr>
            <a:r>
              <a:rPr lang="en-US" sz="3200" b="1" dirty="0">
                <a:solidFill>
                  <a:schemeClr val="accent5">
                    <a:lumMod val="50000"/>
                  </a:schemeClr>
                </a:solidFill>
                <a:latin typeface="Arial" panose="020B0604020202020204" pitchFamily="34" charset="0"/>
              </a:rPr>
              <a:t>Certification</a:t>
            </a:r>
            <a:endParaRPr lang="en-US" sz="3200" b="1" dirty="0">
              <a:solidFill>
                <a:schemeClr val="accent5">
                  <a:lumMod val="50000"/>
                </a:schemeClr>
              </a:solidFill>
            </a:endParaRPr>
          </a:p>
        </p:txBody>
      </p:sp>
      <p:sp>
        <p:nvSpPr>
          <p:cNvPr id="11" name="Rectangle 10"/>
          <p:cNvSpPr/>
          <p:nvPr/>
        </p:nvSpPr>
        <p:spPr>
          <a:xfrm>
            <a:off x="2075205" y="6400800"/>
            <a:ext cx="7239000" cy="461963"/>
          </a:xfrm>
          <a:prstGeom prst="rect">
            <a:avLst/>
          </a:prstGeom>
        </p:spPr>
        <p:txBody>
          <a:bodyPr>
            <a:spAutoFit/>
          </a:bodyPr>
          <a:lstStyle/>
          <a:p>
            <a:pPr marL="136525">
              <a:defRPr/>
            </a:pPr>
            <a:r>
              <a:rPr lang="en-US" sz="2400" b="1" dirty="0">
                <a:solidFill>
                  <a:prstClr val="black"/>
                </a:solidFill>
              </a:rPr>
              <a:t> www.esda.org/certification/</a:t>
            </a:r>
            <a:endParaRPr lang="en-US" sz="2400" b="1" dirty="0">
              <a:solidFill>
                <a:prstClr val="black"/>
              </a:solidFill>
              <a:latin typeface="Calibri"/>
              <a:cs typeface="+mn-cs"/>
            </a:endParaRPr>
          </a:p>
        </p:txBody>
      </p:sp>
      <p:pic>
        <p:nvPicPr>
          <p:cNvPr id="5" name="Picture 4" descr="Logo, company name&#10;&#10;Description automatically generated">
            <a:extLst>
              <a:ext uri="{FF2B5EF4-FFF2-40B4-BE49-F238E27FC236}">
                <a16:creationId xmlns:a16="http://schemas.microsoft.com/office/drawing/2014/main" id="{1DBAD87F-FAC2-C362-5B12-C2BF9791E3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2503" y="1655108"/>
            <a:ext cx="1280160" cy="1272732"/>
          </a:xfrm>
          <a:prstGeom prst="rect">
            <a:avLst/>
          </a:prstGeom>
        </p:spPr>
      </p:pic>
      <p:sp>
        <p:nvSpPr>
          <p:cNvPr id="14" name="TextBox 13">
            <a:extLst>
              <a:ext uri="{FF2B5EF4-FFF2-40B4-BE49-F238E27FC236}">
                <a16:creationId xmlns:a16="http://schemas.microsoft.com/office/drawing/2014/main" id="{AE32B43B-2E26-8C53-C5DB-74EA4625D2AF}"/>
              </a:ext>
            </a:extLst>
          </p:cNvPr>
          <p:cNvSpPr txBox="1"/>
          <p:nvPr/>
        </p:nvSpPr>
        <p:spPr>
          <a:xfrm>
            <a:off x="1716079" y="1682305"/>
            <a:ext cx="7483060" cy="1692771"/>
          </a:xfrm>
          <a:prstGeom prst="rect">
            <a:avLst/>
          </a:prstGeom>
          <a:noFill/>
        </p:spPr>
        <p:txBody>
          <a:bodyPr wrap="square" rtlCol="0">
            <a:spAutoFit/>
          </a:bodyPr>
          <a:lstStyle/>
          <a:p>
            <a:r>
              <a:rPr lang="en-US" sz="2400" b="1" dirty="0">
                <a:solidFill>
                  <a:srgbClr val="4BACC6">
                    <a:lumMod val="50000"/>
                  </a:srgbClr>
                </a:solidFill>
              </a:rPr>
              <a:t>ESD for Circuit Design Engineers Certification (ECEC 1)</a:t>
            </a:r>
          </a:p>
          <a:p>
            <a:r>
              <a:rPr lang="en-US" sz="2000" dirty="0">
                <a:solidFill>
                  <a:srgbClr val="2C2C2C"/>
                </a:solidFill>
                <a:latin typeface="Source Sans Pro" panose="020B0503030403020204" pitchFamily="34" charset="0"/>
              </a:rPr>
              <a:t>P</a:t>
            </a:r>
            <a:r>
              <a:rPr lang="en-US" sz="2000" b="0" i="0" dirty="0">
                <a:solidFill>
                  <a:srgbClr val="2C2C2C"/>
                </a:solidFill>
                <a:effectLst/>
                <a:latin typeface="Source Sans Pro" panose="020B0503030403020204" pitchFamily="34" charset="0"/>
              </a:rPr>
              <a:t>rovides the circuit design engineer with the knowledge and the skills to implement ESD protection circuits and latch-up mitigation on their integrated circuit (IC) designs using industry-proven best practices.</a:t>
            </a:r>
            <a:endParaRPr lang="en-US" sz="2000" dirty="0">
              <a:solidFill>
                <a:prstClr val="black"/>
              </a:solidFill>
            </a:endParaRPr>
          </a:p>
        </p:txBody>
      </p:sp>
      <p:pic>
        <p:nvPicPr>
          <p:cNvPr id="16" name="Picture 15">
            <a:extLst>
              <a:ext uri="{FF2B5EF4-FFF2-40B4-BE49-F238E27FC236}">
                <a16:creationId xmlns:a16="http://schemas.microsoft.com/office/drawing/2014/main" id="{82BCF326-0324-81C2-C4FD-8EC6103D3383}"/>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22503" y="3429000"/>
            <a:ext cx="1280160" cy="1272731"/>
          </a:xfrm>
          <a:prstGeom prst="rect">
            <a:avLst/>
          </a:prstGeom>
        </p:spPr>
      </p:pic>
      <p:sp>
        <p:nvSpPr>
          <p:cNvPr id="17" name="Content Placeholder 1">
            <a:extLst>
              <a:ext uri="{FF2B5EF4-FFF2-40B4-BE49-F238E27FC236}">
                <a16:creationId xmlns:a16="http://schemas.microsoft.com/office/drawing/2014/main" id="{5A7B3271-11C6-48FF-82DC-BB70E93468ED}"/>
              </a:ext>
            </a:extLst>
          </p:cNvPr>
          <p:cNvSpPr>
            <a:spLocks noGrp="1"/>
          </p:cNvSpPr>
          <p:nvPr>
            <p:ph idx="1"/>
          </p:nvPr>
        </p:nvSpPr>
        <p:spPr>
          <a:xfrm>
            <a:off x="1719996" y="3429000"/>
            <a:ext cx="7313120" cy="1752600"/>
          </a:xfrm>
        </p:spPr>
        <p:txBody>
          <a:bodyPr>
            <a:normAutofit/>
          </a:bodyPr>
          <a:lstStyle/>
          <a:p>
            <a:pPr marL="0" indent="0">
              <a:buNone/>
            </a:pPr>
            <a:r>
              <a:rPr lang="en-US" sz="2400" b="1" dirty="0">
                <a:solidFill>
                  <a:schemeClr val="accent5">
                    <a:lumMod val="50000"/>
                  </a:schemeClr>
                </a:solidFill>
              </a:rPr>
              <a:t>ESDA Certified Professional instructor</a:t>
            </a:r>
          </a:p>
          <a:p>
            <a:pPr marL="0" indent="0">
              <a:buNone/>
            </a:pPr>
            <a:r>
              <a:rPr lang="en-US" sz="2000" dirty="0"/>
              <a:t>This class teaches the knowledge and skills needed to develop and deliver an effective and rewarding presentation.</a:t>
            </a:r>
          </a:p>
        </p:txBody>
      </p:sp>
      <p:sp>
        <p:nvSpPr>
          <p:cNvPr id="18" name="Content Placeholder 1">
            <a:extLst>
              <a:ext uri="{FF2B5EF4-FFF2-40B4-BE49-F238E27FC236}">
                <a16:creationId xmlns:a16="http://schemas.microsoft.com/office/drawing/2014/main" id="{0DBB64E4-DAC5-2CD5-E7A7-40B0B25E0EE2}"/>
              </a:ext>
            </a:extLst>
          </p:cNvPr>
          <p:cNvSpPr txBox="1">
            <a:spLocks/>
          </p:cNvSpPr>
          <p:nvPr/>
        </p:nvSpPr>
        <p:spPr>
          <a:xfrm>
            <a:off x="1684137" y="4820412"/>
            <a:ext cx="7483060" cy="17891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400" b="1" dirty="0">
                <a:solidFill>
                  <a:schemeClr val="accent5">
                    <a:lumMod val="50000"/>
                  </a:schemeClr>
                </a:solidFill>
              </a:rPr>
              <a:t>ESD Design Engineer Certification (EDEC)</a:t>
            </a:r>
          </a:p>
          <a:p>
            <a:pPr marL="0" indent="0">
              <a:buFont typeface="Arial" panose="020B0604020202020204" pitchFamily="34" charset="0"/>
              <a:buNone/>
            </a:pPr>
            <a:r>
              <a:rPr lang="en-US" sz="2000" dirty="0"/>
              <a:t>This certification provides courses that give the foundation for ESD Design Engineers. Courses cover integrated circuit ESD, protection designs, testing essentials, troubleshooting, failure analysis and TLP fundamental.</a:t>
            </a:r>
          </a:p>
        </p:txBody>
      </p:sp>
      <p:pic>
        <p:nvPicPr>
          <p:cNvPr id="19" name="Picture 18">
            <a:extLst>
              <a:ext uri="{FF2B5EF4-FFF2-40B4-BE49-F238E27FC236}">
                <a16:creationId xmlns:a16="http://schemas.microsoft.com/office/drawing/2014/main" id="{E36B858B-75E7-AA79-89E9-0C13827FC2F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82628" y="4843791"/>
            <a:ext cx="1280160" cy="1272731"/>
          </a:xfrm>
          <a:prstGeom prst="rect">
            <a:avLst/>
          </a:prstGeom>
        </p:spPr>
      </p:pic>
    </p:spTree>
    <p:extLst>
      <p:ext uri="{BB962C8B-B14F-4D97-AF65-F5344CB8AC3E}">
        <p14:creationId xmlns:p14="http://schemas.microsoft.com/office/powerpoint/2010/main" val="3178261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t>EOS/ESD Association, Inc.</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0780" y="5943600"/>
            <a:ext cx="948252" cy="765048"/>
          </a:xfrm>
          <a:prstGeom prst="rect">
            <a:avLst/>
          </a:prstGeom>
        </p:spPr>
      </p:pic>
      <p:sp>
        <p:nvSpPr>
          <p:cNvPr id="7" name="Rectangle 2"/>
          <p:cNvSpPr txBox="1">
            <a:spLocks noChangeArrowheads="1"/>
          </p:cNvSpPr>
          <p:nvPr/>
        </p:nvSpPr>
        <p:spPr>
          <a:xfrm>
            <a:off x="1684137" y="1143000"/>
            <a:ext cx="7078863" cy="838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pPr algn="l">
              <a:lnSpc>
                <a:spcPts val="4000"/>
              </a:lnSpc>
              <a:defRPr/>
            </a:pPr>
            <a:r>
              <a:rPr lang="en-US" sz="3200" b="1" dirty="0">
                <a:solidFill>
                  <a:schemeClr val="accent5">
                    <a:lumMod val="50000"/>
                  </a:schemeClr>
                </a:solidFill>
                <a:latin typeface="Arial" panose="020B0604020202020204" pitchFamily="34" charset="0"/>
              </a:rPr>
              <a:t>Certification</a:t>
            </a:r>
            <a:endParaRPr lang="en-US" sz="3200" b="1" dirty="0">
              <a:solidFill>
                <a:schemeClr val="accent5">
                  <a:lumMod val="50000"/>
                </a:schemeClr>
              </a:solidFill>
            </a:endParaRPr>
          </a:p>
        </p:txBody>
      </p:sp>
      <p:sp>
        <p:nvSpPr>
          <p:cNvPr id="11" name="Rectangle 10"/>
          <p:cNvSpPr/>
          <p:nvPr/>
        </p:nvSpPr>
        <p:spPr>
          <a:xfrm>
            <a:off x="2075205" y="6400800"/>
            <a:ext cx="7239000" cy="461963"/>
          </a:xfrm>
          <a:prstGeom prst="rect">
            <a:avLst/>
          </a:prstGeom>
        </p:spPr>
        <p:txBody>
          <a:bodyPr>
            <a:spAutoFit/>
          </a:bodyPr>
          <a:lstStyle/>
          <a:p>
            <a:pPr marL="136525">
              <a:defRPr/>
            </a:pPr>
            <a:r>
              <a:rPr lang="en-US" sz="2400" b="1" dirty="0">
                <a:solidFill>
                  <a:prstClr val="black"/>
                </a:solidFill>
              </a:rPr>
              <a:t> www.esda.org/certification/</a:t>
            </a:r>
            <a:endParaRPr lang="en-US" sz="2400" b="1" dirty="0">
              <a:solidFill>
                <a:prstClr val="black"/>
              </a:solidFill>
              <a:latin typeface="Calibri"/>
              <a:cs typeface="+mn-cs"/>
            </a:endParaRPr>
          </a:p>
        </p:txBody>
      </p:sp>
      <p:sp>
        <p:nvSpPr>
          <p:cNvPr id="16" name="TextBox 15">
            <a:extLst>
              <a:ext uri="{FF2B5EF4-FFF2-40B4-BE49-F238E27FC236}">
                <a16:creationId xmlns:a16="http://schemas.microsoft.com/office/drawing/2014/main" id="{0E81A2F0-B37A-43A7-B78D-ACE6A8DF17D5}"/>
              </a:ext>
            </a:extLst>
          </p:cNvPr>
          <p:cNvSpPr txBox="1"/>
          <p:nvPr/>
        </p:nvSpPr>
        <p:spPr>
          <a:xfrm>
            <a:off x="1684137" y="1933428"/>
            <a:ext cx="7037832" cy="2000548"/>
          </a:xfrm>
          <a:prstGeom prst="rect">
            <a:avLst/>
          </a:prstGeom>
          <a:noFill/>
        </p:spPr>
        <p:txBody>
          <a:bodyPr wrap="square" rtlCol="0">
            <a:spAutoFit/>
          </a:bodyPr>
          <a:lstStyle/>
          <a:p>
            <a:r>
              <a:rPr lang="en-US" sz="2400" b="1" dirty="0">
                <a:solidFill>
                  <a:srgbClr val="4BACC6">
                    <a:lumMod val="50000"/>
                  </a:srgbClr>
                </a:solidFill>
              </a:rPr>
              <a:t>ESD Control Program Auditor Certification</a:t>
            </a:r>
          </a:p>
          <a:p>
            <a:r>
              <a:rPr lang="en-US" sz="2000" dirty="0">
                <a:solidFill>
                  <a:prstClr val="black"/>
                </a:solidFill>
              </a:rPr>
              <a:t>The certification teaches the knowledge and skills needed to successfully integrate ESD Control Program audits within an organization’s quality management system internal audit program. Resources, such as; checklists, training slides, and guidance documents will be made available to attendees.</a:t>
            </a:r>
          </a:p>
        </p:txBody>
      </p:sp>
      <p:pic>
        <p:nvPicPr>
          <p:cNvPr id="17" name="Picture 16">
            <a:extLst>
              <a:ext uri="{FF2B5EF4-FFF2-40B4-BE49-F238E27FC236}">
                <a16:creationId xmlns:a16="http://schemas.microsoft.com/office/drawing/2014/main" id="{15F9B132-7C17-420C-B71B-86416D34ED2B}"/>
              </a:ext>
            </a:extLst>
          </p:cNvPr>
          <p:cNvPicPr>
            <a:picLocks noChangeAspect="1"/>
          </p:cNvPicPr>
          <p:nvPr/>
        </p:nvPicPr>
        <p:blipFill>
          <a:blip r:embed="rId3" cstate="print">
            <a:extLst>
              <a:ext uri="{28A0092B-C50C-407E-A947-70E740481C1C}">
                <a14:useLocalDpi xmlns:a14="http://schemas.microsoft.com/office/drawing/2010/main" val="0"/>
              </a:ext>
            </a:extLst>
          </a:blip>
          <a:srcRect l="676" r="676"/>
          <a:stretch/>
        </p:blipFill>
        <p:spPr>
          <a:xfrm>
            <a:off x="228600" y="1981200"/>
            <a:ext cx="1280160" cy="1290181"/>
          </a:xfrm>
          <a:prstGeom prst="rect">
            <a:avLst/>
          </a:prstGeom>
        </p:spPr>
      </p:pic>
      <p:pic>
        <p:nvPicPr>
          <p:cNvPr id="14" name="Picture 13">
            <a:extLst>
              <a:ext uri="{FF2B5EF4-FFF2-40B4-BE49-F238E27FC236}">
                <a16:creationId xmlns:a16="http://schemas.microsoft.com/office/drawing/2014/main" id="{1B157A37-5014-483E-5505-D6D023D11F1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06188" y="3685287"/>
            <a:ext cx="1280160" cy="1272731"/>
          </a:xfrm>
          <a:prstGeom prst="rect">
            <a:avLst/>
          </a:prstGeom>
        </p:spPr>
      </p:pic>
      <p:sp>
        <p:nvSpPr>
          <p:cNvPr id="15" name="Content Placeholder 1">
            <a:extLst>
              <a:ext uri="{FF2B5EF4-FFF2-40B4-BE49-F238E27FC236}">
                <a16:creationId xmlns:a16="http://schemas.microsoft.com/office/drawing/2014/main" id="{3FDED4C1-21ED-838B-5D48-C2193F48DFEE}"/>
              </a:ext>
            </a:extLst>
          </p:cNvPr>
          <p:cNvSpPr>
            <a:spLocks noGrp="1"/>
          </p:cNvSpPr>
          <p:nvPr>
            <p:ph idx="1"/>
          </p:nvPr>
        </p:nvSpPr>
        <p:spPr>
          <a:xfrm>
            <a:off x="1741646" y="4012641"/>
            <a:ext cx="7347586" cy="1752600"/>
          </a:xfrm>
        </p:spPr>
        <p:txBody>
          <a:bodyPr>
            <a:normAutofit fontScale="92500" lnSpcReduction="20000"/>
          </a:bodyPr>
          <a:lstStyle/>
          <a:p>
            <a:pPr marL="0" indent="0">
              <a:buNone/>
            </a:pPr>
            <a:r>
              <a:rPr lang="en-US" sz="2400" b="1" dirty="0">
                <a:solidFill>
                  <a:schemeClr val="accent5">
                    <a:lumMod val="50000"/>
                  </a:schemeClr>
                </a:solidFill>
              </a:rPr>
              <a:t>ESD Program Associate Certification</a:t>
            </a:r>
          </a:p>
          <a:p>
            <a:pPr marL="0" indent="0">
              <a:buNone/>
            </a:pPr>
            <a:r>
              <a:rPr lang="en-US" sz="2000" dirty="0"/>
              <a:t>This is comprised on three online classes and a knowledge assessment test. It provides the Basics of ESD, necessary fundamental information, the How </a:t>
            </a:r>
            <a:r>
              <a:rPr lang="en-US" sz="2000" dirty="0" err="1"/>
              <a:t>To’s</a:t>
            </a:r>
            <a:r>
              <a:rPr lang="en-US" sz="2000" dirty="0"/>
              <a:t> of measurement and equipment, and a one day S20.20 class meant to provide an introduction to control program basics and auditing.</a:t>
            </a:r>
          </a:p>
        </p:txBody>
      </p:sp>
    </p:spTree>
    <p:extLst>
      <p:ext uri="{BB962C8B-B14F-4D97-AF65-F5344CB8AC3E}">
        <p14:creationId xmlns:p14="http://schemas.microsoft.com/office/powerpoint/2010/main" val="236997742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14049</TotalTime>
  <Words>1996</Words>
  <Application>Microsoft Office PowerPoint</Application>
  <PresentationFormat>On-screen Show (4:3)</PresentationFormat>
  <Paragraphs>131</Paragraphs>
  <Slides>14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Source Sans Pro</vt:lpstr>
      <vt:lpstr>Times New Roman</vt:lpstr>
      <vt:lpstr>1_Office Theme</vt:lpstr>
      <vt:lpstr>Office Theme</vt:lpstr>
      <vt:lpstr>2_Office Theme</vt:lpstr>
      <vt:lpstr>EOS/ESD Association, Inc.</vt:lpstr>
      <vt:lpstr>EOS/ESD Association, Inc.</vt:lpstr>
      <vt:lpstr>EOS/ESD Association, Inc.</vt:lpstr>
      <vt:lpstr>EOS/ESD Association, Inc.</vt:lpstr>
      <vt:lpstr>EOS/ESD Association, Inc.</vt:lpstr>
      <vt:lpstr>EOS/ESD Association, Inc.</vt:lpstr>
      <vt:lpstr>EOS/ESD Association, Inc.</vt:lpstr>
      <vt:lpstr>EOS/ESD Association, Inc.</vt:lpstr>
      <vt:lpstr>EOS/ESD Association, Inc.</vt:lpstr>
      <vt:lpstr>EOS/ESD Association, Inc.</vt:lpstr>
      <vt:lpstr>EOS/ESD Association, Inc. Standards</vt:lpstr>
      <vt:lpstr>EOS/ESD Association, Inc. Symposium Proceedings</vt:lpstr>
      <vt:lpstr>Compliance Posters</vt:lpstr>
      <vt:lpstr>Join our team!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System Level Testing</dc:title>
  <dc:creator>Michael</dc:creator>
  <cp:lastModifiedBy> </cp:lastModifiedBy>
  <cp:revision>331</cp:revision>
  <cp:lastPrinted>2019-07-18T15:08:45Z</cp:lastPrinted>
  <dcterms:created xsi:type="dcterms:W3CDTF">2013-01-11T14:49:21Z</dcterms:created>
  <dcterms:modified xsi:type="dcterms:W3CDTF">2022-06-22T01:24:40Z</dcterms:modified>
</cp:coreProperties>
</file>