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7" r:id="rId2"/>
    <p:sldMasterId id="2147483850" r:id="rId3"/>
  </p:sldMasterIdLst>
  <p:notesMasterIdLst>
    <p:notesMasterId r:id="rId18"/>
  </p:notesMasterIdLst>
  <p:handoutMasterIdLst>
    <p:handoutMasterId r:id="rId19"/>
  </p:handoutMasterIdLst>
  <p:sldIdLst>
    <p:sldId id="417" r:id="rId4"/>
    <p:sldId id="411" r:id="rId5"/>
    <p:sldId id="419" r:id="rId6"/>
    <p:sldId id="413" r:id="rId7"/>
    <p:sldId id="420" r:id="rId8"/>
    <p:sldId id="363" r:id="rId9"/>
    <p:sldId id="364" r:id="rId10"/>
    <p:sldId id="418" r:id="rId11"/>
    <p:sldId id="416" r:id="rId12"/>
    <p:sldId id="415" r:id="rId13"/>
    <p:sldId id="372" r:id="rId14"/>
    <p:sldId id="373" r:id="rId15"/>
    <p:sldId id="412" r:id="rId16"/>
    <p:sldId id="358"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33"/>
    <a:srgbClr val="FFFF66"/>
    <a:srgbClr val="FFCC00"/>
    <a:srgbClr val="E0E501"/>
    <a:srgbClr val="006600"/>
    <a:srgbClr val="008000"/>
    <a:srgbClr val="DAD757"/>
    <a:srgbClr val="593264"/>
    <a:srgbClr val="BBE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p:cViewPr varScale="1">
        <p:scale>
          <a:sx n="64" d="100"/>
          <a:sy n="64" d="100"/>
        </p:scale>
        <p:origin x="156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266"/>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266"/>
          </a:xfrm>
          <a:prstGeom prst="rect">
            <a:avLst/>
          </a:prstGeom>
        </p:spPr>
        <p:txBody>
          <a:bodyPr vert="horz" lIns="93167" tIns="46584" rIns="93167" bIns="46584" rtlCol="0"/>
          <a:lstStyle>
            <a:lvl1pPr algn="r">
              <a:defRPr sz="1200"/>
            </a:lvl1pPr>
          </a:lstStyle>
          <a:p>
            <a:fld id="{DFB7612B-4A13-4424-B20F-6467D22B5274}" type="datetimeFigureOut">
              <a:rPr lang="en-US" smtClean="0"/>
              <a:t>5/14/2024</a:t>
            </a:fld>
            <a:endParaRPr lang="en-US"/>
          </a:p>
        </p:txBody>
      </p:sp>
      <p:sp>
        <p:nvSpPr>
          <p:cNvPr id="4" name="Footer Placeholder 3"/>
          <p:cNvSpPr>
            <a:spLocks noGrp="1"/>
          </p:cNvSpPr>
          <p:nvPr>
            <p:ph type="ftr" sz="quarter" idx="2"/>
          </p:nvPr>
        </p:nvSpPr>
        <p:spPr>
          <a:xfrm>
            <a:off x="0" y="8830554"/>
            <a:ext cx="2971800" cy="464265"/>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30554"/>
            <a:ext cx="2971800" cy="464265"/>
          </a:xfrm>
          <a:prstGeom prst="rect">
            <a:avLst/>
          </a:prstGeom>
        </p:spPr>
        <p:txBody>
          <a:bodyPr vert="horz" lIns="93167" tIns="46584" rIns="93167" bIns="46584" rtlCol="0" anchor="b"/>
          <a:lstStyle>
            <a:lvl1pPr algn="r">
              <a:defRPr sz="1200"/>
            </a:lvl1pPr>
          </a:lstStyle>
          <a:p>
            <a:fld id="{2687F61E-E8B4-4C02-AF7B-BCA7488A9B65}" type="slidenum">
              <a:rPr lang="en-US" smtClean="0"/>
              <a:t>‹#›</a:t>
            </a:fld>
            <a:endParaRPr lang="en-US"/>
          </a:p>
        </p:txBody>
      </p:sp>
    </p:spTree>
    <p:extLst>
      <p:ext uri="{BB962C8B-B14F-4D97-AF65-F5344CB8AC3E}">
        <p14:creationId xmlns:p14="http://schemas.microsoft.com/office/powerpoint/2010/main" val="26298064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67" tIns="46584" rIns="93167" bIns="46584" rtlCol="0"/>
          <a:lstStyle>
            <a:lvl1pPr algn="r">
              <a:defRPr sz="1200"/>
            </a:lvl1pPr>
          </a:lstStyle>
          <a:p>
            <a:fld id="{7E1DF2E6-59A7-43FD-B09B-78CB029929CE}" type="datetimeFigureOut">
              <a:rPr lang="en-US" smtClean="0"/>
              <a:t>5/14/2024</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7" tIns="46584" rIns="93167" bIns="46584" rtlCol="0" anchor="b"/>
          <a:lstStyle>
            <a:lvl1pPr algn="r">
              <a:defRPr sz="1200"/>
            </a:lvl1pPr>
          </a:lstStyle>
          <a:p>
            <a:fld id="{4D40ED65-4BF7-4318-B09E-D33400DDA5B6}" type="slidenum">
              <a:rPr lang="en-US" smtClean="0"/>
              <a:t>‹#›</a:t>
            </a:fld>
            <a:endParaRPr lang="en-US"/>
          </a:p>
        </p:txBody>
      </p:sp>
    </p:spTree>
    <p:extLst>
      <p:ext uri="{BB962C8B-B14F-4D97-AF65-F5344CB8AC3E}">
        <p14:creationId xmlns:p14="http://schemas.microsoft.com/office/powerpoint/2010/main" val="34106544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56D72E-A36F-4947-AE4E-AF7E541E3B9A}" type="datetime1">
              <a:rPr lang="en-US" smtClean="0">
                <a:solidFill>
                  <a:prstClr val="black">
                    <a:tint val="75000"/>
                  </a:prstClr>
                </a:solidFill>
              </a:rPr>
              <a:t>5/14/2024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59919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1340-1119-4946-9560-2645FD98FFD3}"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36AC2-CCFD-4666-886A-914CCB11290F}"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E0F81-08CA-499F-BEF1-616B47CD4C35}"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55768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CC556-41CF-4F30-89FE-36C25E1FE866}"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dirty="0"/>
              <a:t>Click to edit Master title style</a:t>
            </a:r>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62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17981-3035-45AF-B1ED-C89E03C43EEA}"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6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CE4AB-1751-4675-ADEB-A5A08B3EBC66}"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37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537BC-E890-47F5-A97C-5B5BECCC63E9}" type="datetime1">
              <a:rPr lang="en-US" smtClean="0">
                <a:solidFill>
                  <a:prstClr val="black">
                    <a:tint val="75000"/>
                  </a:prstClr>
                </a:solidFill>
              </a:rPr>
              <a:t>5/14/2024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5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552F-A00A-4E5F-B33C-44242040A8B1}" type="datetime1">
              <a:rPr lang="en-US" smtClean="0">
                <a:solidFill>
                  <a:prstClr val="black">
                    <a:tint val="75000"/>
                  </a:prstClr>
                </a:solidFill>
              </a:rPr>
              <a:t>5/14/2024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7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C4EC9-FF87-40E8-A9D7-AAB38383C1BA}" type="datetime1">
              <a:rPr lang="en-US" smtClean="0">
                <a:solidFill>
                  <a:prstClr val="black">
                    <a:tint val="75000"/>
                  </a:prstClr>
                </a:solidFill>
              </a:rPr>
              <a:t>5/14/2024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2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6368E-FD60-4F3B-9D1B-9A9C89164E49}"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0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dirty="0"/>
              <a:t>Click to edit Master title style</a:t>
            </a:r>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10" name="Date Placeholder 9"/>
          <p:cNvSpPr>
            <a:spLocks noGrp="1"/>
          </p:cNvSpPr>
          <p:nvPr>
            <p:ph type="dt" sz="half" idx="10"/>
          </p:nvPr>
        </p:nvSpPr>
        <p:spPr/>
        <p:txBody>
          <a:bodyPr/>
          <a:lstStyle/>
          <a:p>
            <a:fld id="{0D214588-884C-42A8-8AC2-2A45EF228B2F}" type="datetime1">
              <a:rPr lang="en-US" smtClean="0">
                <a:solidFill>
                  <a:prstClr val="black">
                    <a:tint val="75000"/>
                  </a:prstClr>
                </a:solidFill>
              </a:rPr>
              <a:t>5/14/2024</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95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DDB2A-A7E9-4874-A0D1-E5FAC1C0D395}"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2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2990-D8D1-4DD5-981E-DBEA5BACFB59}"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1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99A6A-6FEE-4E21-A2DF-900A584CC7E0}"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91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E0F81-08CA-499F-BEF1-616B47CD4C35}"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2742181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CC556-41CF-4F30-89FE-36C25E1FE866}"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a:t>Click to edit Master title style</a:t>
            </a:r>
            <a:endParaRPr lang="en-US" dirty="0"/>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170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17981-3035-45AF-B1ED-C89E03C43EEA}"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10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CE4AB-1751-4675-ADEB-A5A08B3EBC66}"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43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537BC-E890-47F5-A97C-5B5BECCC63E9}" type="datetime1">
              <a:rPr lang="en-US" smtClean="0">
                <a:solidFill>
                  <a:prstClr val="black">
                    <a:tint val="75000"/>
                  </a:prstClr>
                </a:solidFill>
              </a:rPr>
              <a:t>5/14/2024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2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552F-A00A-4E5F-B33C-44242040A8B1}" type="datetime1">
              <a:rPr lang="en-US" smtClean="0">
                <a:solidFill>
                  <a:prstClr val="black">
                    <a:tint val="75000"/>
                  </a:prstClr>
                </a:solidFill>
              </a:rPr>
              <a:t>5/14/2024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C4EC9-FF87-40E8-A9D7-AAB38383C1BA}" type="datetime1">
              <a:rPr lang="en-US" smtClean="0">
                <a:solidFill>
                  <a:prstClr val="black">
                    <a:tint val="75000"/>
                  </a:prstClr>
                </a:solidFill>
              </a:rPr>
              <a:t>5/14/2024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64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86594-465E-48DF-BA1A-D421CE7B0FA7}"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4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6368E-FD60-4F3B-9D1B-9A9C89164E49}"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1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DDB2A-A7E9-4874-A0D1-E5FAC1C0D395}"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2990-D8D1-4DD5-981E-DBEA5BACFB59}"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944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99A6A-6FEE-4E21-A2DF-900A584CC7E0}"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72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E7059-E1DF-45B8-800D-AF2409E25469}" type="datetime1">
              <a:rPr lang="en-US" smtClean="0">
                <a:solidFill>
                  <a:prstClr val="black">
                    <a:tint val="75000"/>
                  </a:prstClr>
                </a:solidFill>
              </a:rPr>
              <a:t>5/14/2024</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31E16C-DFC2-4E2F-ABAE-30F1FC5E4DAB}" type="datetime1">
              <a:rPr lang="en-US" smtClean="0">
                <a:solidFill>
                  <a:prstClr val="black">
                    <a:tint val="75000"/>
                  </a:prstClr>
                </a:solidFill>
              </a:rPr>
              <a:t>5/14/2024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BF7D0D-7A64-4389-8975-E38DBA942F1E}" type="datetime1">
              <a:rPr lang="en-US" smtClean="0">
                <a:solidFill>
                  <a:prstClr val="black">
                    <a:tint val="75000"/>
                  </a:prstClr>
                </a:solidFill>
              </a:rPr>
              <a:t>5/14/2024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88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2B4EB-B2F8-42AA-BEDC-F3026C8F8A5A}" type="datetime1">
              <a:rPr lang="en-US" smtClean="0">
                <a:solidFill>
                  <a:prstClr val="black">
                    <a:tint val="75000"/>
                  </a:prstClr>
                </a:solidFill>
              </a:rPr>
              <a:t>5/14/2024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9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44EDE-75C0-417C-B76B-013F278700FD}"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24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1D126-B987-46E7-AD8C-501C439069E9}" type="datetime1">
              <a:rPr lang="en-US" smtClean="0">
                <a:solidFill>
                  <a:prstClr val="black">
                    <a:tint val="75000"/>
                  </a:prstClr>
                </a:solidFill>
              </a:rPr>
              <a:t>5/14/2024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14588-884C-42A8-8AC2-2A45EF228B2F}" type="datetime1">
              <a:rPr lang="en-US" smtClean="0">
                <a:solidFill>
                  <a:prstClr val="black">
                    <a:tint val="75000"/>
                  </a:prstClr>
                </a:solidFill>
              </a:rPr>
              <a:t>5/14/2024</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3"/>
          </p:nvPr>
        </p:nvSpPr>
        <p:spPr>
          <a:xfrm>
            <a:off x="457200" y="6096000"/>
            <a:ext cx="8305800" cy="396875"/>
          </a:xfrm>
          <a:prstGeom prst="rect">
            <a:avLst/>
          </a:prstGeom>
        </p:spPr>
        <p:txBody>
          <a:bodyPr/>
          <a:lstStyle>
            <a:lvl1pPr algn="ctr">
              <a:defRPr sz="1200"/>
            </a:lvl1p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Tree>
    <p:extLst>
      <p:ext uri="{BB962C8B-B14F-4D97-AF65-F5344CB8AC3E}">
        <p14:creationId xmlns:p14="http://schemas.microsoft.com/office/powerpoint/2010/main" val="41622595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0AC5-D65B-4155-BF28-FCE611BAD1CB}"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049433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0AC5-D65B-4155-BF28-FCE611BAD1CB}" type="datetime1">
              <a:rPr lang="en-US" smtClean="0">
                <a:solidFill>
                  <a:prstClr val="black">
                    <a:tint val="75000"/>
                  </a:prstClr>
                </a:solidFill>
              </a:rPr>
              <a:t>5/14/2024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8714609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da.org/store/training-and-education/?category=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esda.org/store/compliance-posters/"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www.esd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sda.org/store/training-and-education/?category=3"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412C13-E861-6F32-6AF7-6F1E75BC32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43425" y="4196054"/>
            <a:ext cx="3528358" cy="1984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10112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EOS/ESD ASSOCIATION, MEETING SERIES</a:t>
            </a:r>
            <a:endParaRPr lang="en-US" sz="2800" b="1" dirty="0">
              <a:solidFill>
                <a:schemeClr val="accent5">
                  <a:lumMod val="50000"/>
                </a:schemeClr>
              </a:solidFill>
            </a:endParaRPr>
          </a:p>
        </p:txBody>
      </p:sp>
      <p:sp>
        <p:nvSpPr>
          <p:cNvPr id="11" name="Rectangle 10"/>
          <p:cNvSpPr/>
          <p:nvPr/>
        </p:nvSpPr>
        <p:spPr>
          <a:xfrm>
            <a:off x="260784" y="5972715"/>
            <a:ext cx="8565282" cy="461665"/>
          </a:xfrm>
          <a:prstGeom prst="rect">
            <a:avLst/>
          </a:prstGeom>
        </p:spPr>
        <p:txBody>
          <a:bodyPr wrap="square">
            <a:spAutoFit/>
          </a:bodyPr>
          <a:lstStyle/>
          <a:p>
            <a:pPr marL="136525">
              <a:defRPr/>
            </a:pPr>
            <a:r>
              <a:rPr lang="en-US" sz="2400" dirty="0"/>
              <a:t>https://www.esda.org/events</a:t>
            </a:r>
            <a:endParaRPr lang="en-US" sz="2400" b="1" dirty="0">
              <a:solidFill>
                <a:prstClr val="black"/>
              </a:solidFill>
              <a:latin typeface="Calibri"/>
              <a:cs typeface="+mn-cs"/>
            </a:endParaRPr>
          </a:p>
        </p:txBody>
      </p:sp>
      <p:sp>
        <p:nvSpPr>
          <p:cNvPr id="8" name="Rectangle 7"/>
          <p:cNvSpPr/>
          <p:nvPr/>
        </p:nvSpPr>
        <p:spPr>
          <a:xfrm>
            <a:off x="326251" y="2966727"/>
            <a:ext cx="8713409" cy="1323439"/>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Mark your calendars for an invaluable networking opportunity at the 2024 March Standards Meeting Series, happening March 11-16 at the Embassy Suites in Denton, Texas. Engage with ESD standards working groups, discuss industry hot topics, and explore new research and training opportunities. Enhance your professional growth by connecting with industry peers and staying abreast of the latest in ESD and EOS</a:t>
            </a:r>
          </a:p>
        </p:txBody>
      </p:sp>
      <p:sp>
        <p:nvSpPr>
          <p:cNvPr id="5" name="Rectangle 3">
            <a:extLst>
              <a:ext uri="{FF2B5EF4-FFF2-40B4-BE49-F238E27FC236}">
                <a16:creationId xmlns:a16="http://schemas.microsoft.com/office/drawing/2014/main" id="{948D66D2-EBE6-1297-E498-CEC235CB02F6}"/>
              </a:ext>
            </a:extLst>
          </p:cNvPr>
          <p:cNvSpPr txBox="1">
            <a:spLocks noChangeArrowheads="1"/>
          </p:cNvSpPr>
          <p:nvPr/>
        </p:nvSpPr>
        <p:spPr>
          <a:xfrm>
            <a:off x="990600" y="1856952"/>
            <a:ext cx="7620000" cy="101566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June 3-10, 2024</a:t>
            </a:r>
            <a:br>
              <a:rPr lang="en-US" sz="4000" dirty="0"/>
            </a:br>
            <a:r>
              <a:rPr lang="en-US" sz="2000" dirty="0"/>
              <a:t>Embassy Suites by Hilton Denton Convention Center</a:t>
            </a:r>
          </a:p>
          <a:p>
            <a:pPr marL="0" indent="0" algn="ctr">
              <a:spcBef>
                <a:spcPts val="0"/>
              </a:spcBef>
              <a:buNone/>
              <a:defRPr/>
            </a:pPr>
            <a:r>
              <a:rPr lang="en-US" sz="2000" dirty="0">
                <a:solidFill>
                  <a:prstClr val="black"/>
                </a:solidFill>
                <a:latin typeface="Calibri" panose="020F0502020204030204" pitchFamily="34" charset="0"/>
              </a:rPr>
              <a:t>Denton, TX</a:t>
            </a:r>
          </a:p>
        </p:txBody>
      </p:sp>
      <p:pic>
        <p:nvPicPr>
          <p:cNvPr id="13" name="Picture 12" descr="A group of people sitting in a room&#10;&#10;Description automatically generated">
            <a:extLst>
              <a:ext uri="{FF2B5EF4-FFF2-40B4-BE49-F238E27FC236}">
                <a16:creationId xmlns:a16="http://schemas.microsoft.com/office/drawing/2014/main" id="{8C4BAC6E-93FE-613B-A80C-28EA9D461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96054"/>
            <a:ext cx="3429000" cy="1984701"/>
          </a:xfrm>
          <a:prstGeom prst="rect">
            <a:avLst/>
          </a:prstGeom>
        </p:spPr>
      </p:pic>
    </p:spTree>
    <p:extLst>
      <p:ext uri="{BB962C8B-B14F-4D97-AF65-F5344CB8AC3E}">
        <p14:creationId xmlns:p14="http://schemas.microsoft.com/office/powerpoint/2010/main" val="94953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1913725" y="6396037"/>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4" name="TextBox 13"/>
          <p:cNvSpPr txBox="1"/>
          <p:nvPr/>
        </p:nvSpPr>
        <p:spPr>
          <a:xfrm>
            <a:off x="1864487" y="3615853"/>
            <a:ext cx="7037832" cy="2923877"/>
          </a:xfrm>
          <a:prstGeom prst="rect">
            <a:avLst/>
          </a:prstGeom>
          <a:noFill/>
        </p:spPr>
        <p:txBody>
          <a:bodyPr wrap="square" rtlCol="0">
            <a:spAutoFit/>
          </a:bodyPr>
          <a:lstStyle/>
          <a:p>
            <a:r>
              <a:rPr lang="en-US" sz="2400" b="1" dirty="0">
                <a:solidFill>
                  <a:srgbClr val="4BACC6">
                    <a:lumMod val="50000"/>
                  </a:srgbClr>
                </a:solidFill>
              </a:rPr>
              <a:t>ESD Facility Certification</a:t>
            </a:r>
          </a:p>
          <a:p>
            <a:r>
              <a:rPr lang="en-US" sz="2000" dirty="0">
                <a:solidFill>
                  <a:prstClr val="black"/>
                </a:solidFill>
              </a:rPr>
              <a:t>To meet the global need in the electronics industry for technically sound ESD Control Programs, EOS/ESD Association, Inc. has established an independent third-party certification program. The program is administered by EOS/ESD Association, Inc. through country-accredited ISO9000 certified bodies that have met the requirements of this program. The Facility Certification Program evaluates a facility's ESD program based on the industry standards ANSI/ESD S20.20 or IEC 61340-5-1.</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676" r="676"/>
          <a:stretch/>
        </p:blipFill>
        <p:spPr>
          <a:xfrm>
            <a:off x="460580" y="3753698"/>
            <a:ext cx="1280160" cy="1290181"/>
          </a:xfrm>
          <a:prstGeom prst="rect">
            <a:avLst/>
          </a:prstGeom>
        </p:spPr>
      </p:pic>
      <p:pic>
        <p:nvPicPr>
          <p:cNvPr id="4" name="Picture 3" descr="Logo, company name&#10;&#10;Description automatically generated">
            <a:extLst>
              <a:ext uri="{FF2B5EF4-FFF2-40B4-BE49-F238E27FC236}">
                <a16:creationId xmlns:a16="http://schemas.microsoft.com/office/drawing/2014/main" id="{1EFCF340-4F24-77BA-2F86-E8A3F77CE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443" y="1618195"/>
            <a:ext cx="1508107" cy="1499356"/>
          </a:xfrm>
          <a:prstGeom prst="rect">
            <a:avLst/>
          </a:prstGeom>
        </p:spPr>
      </p:pic>
      <p:sp>
        <p:nvSpPr>
          <p:cNvPr id="5" name="TextBox 4">
            <a:extLst>
              <a:ext uri="{FF2B5EF4-FFF2-40B4-BE49-F238E27FC236}">
                <a16:creationId xmlns:a16="http://schemas.microsoft.com/office/drawing/2014/main" id="{6E07A66E-FDF3-CE91-94F4-06115DD4939C}"/>
              </a:ext>
            </a:extLst>
          </p:cNvPr>
          <p:cNvSpPr txBox="1"/>
          <p:nvPr/>
        </p:nvSpPr>
        <p:spPr>
          <a:xfrm>
            <a:off x="1913725" y="1660698"/>
            <a:ext cx="7037832" cy="2000548"/>
          </a:xfrm>
          <a:prstGeom prst="rect">
            <a:avLst/>
          </a:prstGeom>
          <a:noFill/>
        </p:spPr>
        <p:txBody>
          <a:bodyPr wrap="square" rtlCol="0">
            <a:spAutoFit/>
          </a:bodyPr>
          <a:lstStyle/>
          <a:p>
            <a:r>
              <a:rPr lang="en-US" sz="2400" b="1" dirty="0">
                <a:solidFill>
                  <a:srgbClr val="4BACC6">
                    <a:lumMod val="50000"/>
                  </a:srgbClr>
                </a:solidFill>
              </a:rPr>
              <a:t>ESD Compliance Verification Technician to TR53</a:t>
            </a:r>
          </a:p>
          <a:p>
            <a:r>
              <a:rPr lang="en-US" sz="2000" b="0" i="0" dirty="0">
                <a:solidFill>
                  <a:srgbClr val="2C2C2C"/>
                </a:solidFill>
                <a:effectLst/>
                <a:latin typeface="Source Sans Pro" panose="020B0503030403020204" pitchFamily="34" charset="0"/>
              </a:rPr>
              <a:t>EOS/ESD Association’s ESD Compliance Verification Technician certification provides an understanding of ESD TR53-01-22, including but not limited to associated equipment, verification, test methods, and troubleshooting that may be used within an organization’s ESD control program. </a:t>
            </a:r>
            <a:endParaRPr lang="en-US" sz="2000" dirty="0">
              <a:solidFill>
                <a:prstClr val="black"/>
              </a:solidFill>
            </a:endParaRPr>
          </a:p>
        </p:txBody>
      </p:sp>
    </p:spTree>
    <p:extLst>
      <p:ext uri="{BB962C8B-B14F-4D97-AF65-F5344CB8AC3E}">
        <p14:creationId xmlns:p14="http://schemas.microsoft.com/office/powerpoint/2010/main" val="285361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42764"/>
          </a:xfrm>
        </p:spPr>
        <p:txBody>
          <a:bodyPr>
            <a:normAutofit fontScale="77500" lnSpcReduction="20000"/>
          </a:bodyPr>
          <a:lstStyle/>
          <a:p>
            <a:pPr marL="0" indent="0">
              <a:buNone/>
            </a:pPr>
            <a:r>
              <a:rPr lang="en-US" sz="2800" b="1" dirty="0">
                <a:solidFill>
                  <a:srgbClr val="009999"/>
                </a:solidFill>
              </a:rPr>
              <a:t>Choose one of ESDA’s Standards Packages to meet all of your document needs!</a:t>
            </a:r>
          </a:p>
          <a:p>
            <a:r>
              <a:rPr lang="en-US" sz="2800" b="1" dirty="0"/>
              <a:t>Hardcopy Standard Subscription Package </a:t>
            </a:r>
            <a:r>
              <a:rPr lang="en-US" sz="2800" dirty="0"/>
              <a:t>- Provides hard copies of current documents, with the exception of the ESD TR20.20-ESD Handbook, compiled in a special binder. </a:t>
            </a:r>
          </a:p>
          <a:p>
            <a:r>
              <a:rPr lang="en-US" sz="2800" b="1" dirty="0"/>
              <a:t>Enterprise-Wide Standards License - </a:t>
            </a:r>
            <a:r>
              <a:rPr lang="en-US" sz="2800" dirty="0"/>
              <a:t>Provides unlimited users, in all of your company’s facilities worldwide, with copies of ESDA standards documents in PDF format for placement on an internal network. </a:t>
            </a:r>
            <a:endParaRPr lang="en-US" sz="2800" baseline="30000" dirty="0"/>
          </a:p>
          <a:p>
            <a:r>
              <a:rPr lang="en-US" sz="2800" b="1" dirty="0"/>
              <a:t>Per User Electronic Standards Package </a:t>
            </a:r>
            <a:r>
              <a:rPr lang="en-US" sz="2800" dirty="0"/>
              <a:t>- Provides one user/site with copies of ESDA standards documents in secure PDF format. </a:t>
            </a:r>
          </a:p>
          <a:p>
            <a:r>
              <a:rPr lang="en-US" sz="2800" b="1" dirty="0"/>
              <a:t>Multi User Electronic Individual Standards </a:t>
            </a:r>
            <a:r>
              <a:rPr lang="en-US" sz="2800" dirty="0"/>
              <a:t>- Provides multiple users with a copy of an individual ESDA standards document in secure PDF format. </a:t>
            </a:r>
          </a:p>
          <a:p>
            <a:endParaRPr lang="en-US" sz="2800" dirty="0"/>
          </a:p>
        </p:txBody>
      </p:sp>
      <p:sp>
        <p:nvSpPr>
          <p:cNvPr id="3" name="Title 2"/>
          <p:cNvSpPr>
            <a:spLocks noGrp="1"/>
          </p:cNvSpPr>
          <p:nvPr>
            <p:ph type="title"/>
          </p:nvPr>
        </p:nvSpPr>
        <p:spPr/>
        <p:txBody>
          <a:bodyPr>
            <a:noAutofit/>
          </a:bodyPr>
          <a:lstStyle/>
          <a:p>
            <a:r>
              <a:rPr lang="en-US" sz="3200" dirty="0"/>
              <a:t>EOS/ESD Association, Inc. Standards</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5" name="Rectangle 4"/>
          <p:cNvSpPr/>
          <p:nvPr/>
        </p:nvSpPr>
        <p:spPr>
          <a:xfrm>
            <a:off x="838200" y="5486400"/>
            <a:ext cx="7543800" cy="892552"/>
          </a:xfrm>
          <a:prstGeom prst="rect">
            <a:avLst/>
          </a:prstGeom>
        </p:spPr>
        <p:txBody>
          <a:bodyPr wrap="square">
            <a:spAutoFit/>
          </a:bodyPr>
          <a:lstStyle/>
          <a:p>
            <a:pPr marL="136525" indent="0" algn="ctr">
              <a:buNone/>
            </a:pPr>
            <a:r>
              <a:rPr lang="en-US" sz="2800" dirty="0"/>
              <a:t>For details and ordering information please visit:</a:t>
            </a:r>
          </a:p>
          <a:p>
            <a:pPr marL="136525" indent="0" algn="ctr">
              <a:buNone/>
            </a:pPr>
            <a:r>
              <a:rPr lang="en-US" sz="2400" b="1" dirty="0"/>
              <a:t>www.esda.org/standards/</a:t>
            </a:r>
          </a:p>
        </p:txBody>
      </p:sp>
    </p:spTree>
    <p:extLst>
      <p:ext uri="{BB962C8B-B14F-4D97-AF65-F5344CB8AC3E}">
        <p14:creationId xmlns:p14="http://schemas.microsoft.com/office/powerpoint/2010/main" val="38285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42764"/>
          </a:xfrm>
        </p:spPr>
        <p:txBody>
          <a:bodyPr>
            <a:normAutofit/>
          </a:bodyPr>
          <a:lstStyle/>
          <a:p>
            <a:pPr marL="0" indent="0">
              <a:buNone/>
            </a:pPr>
            <a:r>
              <a:rPr lang="en-US" sz="2800" b="1" dirty="0">
                <a:solidFill>
                  <a:srgbClr val="009999"/>
                </a:solidFill>
              </a:rPr>
              <a:t>The largest collection of electrostatic research and development papers from around the world. </a:t>
            </a:r>
          </a:p>
          <a:p>
            <a:r>
              <a:rPr lang="en-US" sz="2800" b="1" dirty="0"/>
              <a:t>Symposium Proceedings Enterprise-Wide license - </a:t>
            </a:r>
            <a:r>
              <a:rPr lang="en-US" sz="2800" dirty="0"/>
              <a:t>All employees, all locations, company wide. 40 years of symposium proceedings in one set!</a:t>
            </a:r>
            <a:endParaRPr lang="en-US" sz="2800" baseline="30000" dirty="0"/>
          </a:p>
          <a:p>
            <a:r>
              <a:rPr lang="en-US" sz="2800" b="1" dirty="0"/>
              <a:t>Individual Symposium Proceedings </a:t>
            </a:r>
            <a:r>
              <a:rPr lang="en-US" sz="2800" dirty="0"/>
              <a:t>- Symposium proceedings available by year from 1979 through Present. </a:t>
            </a:r>
          </a:p>
          <a:p>
            <a:endParaRPr lang="en-US" sz="2800" dirty="0"/>
          </a:p>
        </p:txBody>
      </p:sp>
      <p:sp>
        <p:nvSpPr>
          <p:cNvPr id="3" name="Title 2"/>
          <p:cNvSpPr>
            <a:spLocks noGrp="1"/>
          </p:cNvSpPr>
          <p:nvPr>
            <p:ph type="title"/>
          </p:nvPr>
        </p:nvSpPr>
        <p:spPr>
          <a:xfrm>
            <a:off x="76200" y="190498"/>
            <a:ext cx="8305800" cy="1143001"/>
          </a:xfrm>
        </p:spPr>
        <p:txBody>
          <a:bodyPr>
            <a:noAutofit/>
          </a:bodyPr>
          <a:lstStyle/>
          <a:p>
            <a:r>
              <a:rPr lang="en-US" sz="2800" dirty="0"/>
              <a:t>EOS/ESD Association, Inc. Symposium Proceedings</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5" name="Rectangle 4"/>
          <p:cNvSpPr/>
          <p:nvPr/>
        </p:nvSpPr>
        <p:spPr>
          <a:xfrm>
            <a:off x="838200" y="5334000"/>
            <a:ext cx="7543800" cy="1261884"/>
          </a:xfrm>
          <a:prstGeom prst="rect">
            <a:avLst/>
          </a:prstGeom>
        </p:spPr>
        <p:txBody>
          <a:bodyPr wrap="square">
            <a:spAutoFit/>
          </a:bodyPr>
          <a:lstStyle/>
          <a:p>
            <a:pPr marL="136525" indent="0" algn="ctr">
              <a:buNone/>
            </a:pPr>
            <a:r>
              <a:rPr lang="en-US" sz="2800" dirty="0"/>
              <a:t>For details and ordering information please visit:</a:t>
            </a:r>
          </a:p>
          <a:p>
            <a:pPr marL="136525" indent="0" algn="ctr">
              <a:buNone/>
            </a:pPr>
            <a:r>
              <a:rPr lang="en-US" sz="2400" dirty="0">
                <a:hlinkClick r:id="rId2"/>
              </a:rPr>
              <a:t>https://www.esda.org/store/training-and-education/?category=4</a:t>
            </a:r>
            <a:endParaRPr lang="en-US" sz="2400" b="1" dirty="0"/>
          </a:p>
        </p:txBody>
      </p:sp>
    </p:spTree>
    <p:extLst>
      <p:ext uri="{BB962C8B-B14F-4D97-AF65-F5344CB8AC3E}">
        <p14:creationId xmlns:p14="http://schemas.microsoft.com/office/powerpoint/2010/main" val="329641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385BC-36B7-4E63-89E7-C2CF0789436E}"/>
              </a:ext>
            </a:extLst>
          </p:cNvPr>
          <p:cNvSpPr>
            <a:spLocks noGrp="1"/>
          </p:cNvSpPr>
          <p:nvPr>
            <p:ph type="title"/>
          </p:nvPr>
        </p:nvSpPr>
        <p:spPr/>
        <p:txBody>
          <a:bodyPr/>
          <a:lstStyle/>
          <a:p>
            <a:r>
              <a:rPr lang="en-US" dirty="0"/>
              <a:t>Compliance Posters</a:t>
            </a:r>
          </a:p>
        </p:txBody>
      </p:sp>
      <p:sp>
        <p:nvSpPr>
          <p:cNvPr id="4" name="Footer Placeholder 3">
            <a:extLst>
              <a:ext uri="{FF2B5EF4-FFF2-40B4-BE49-F238E27FC236}">
                <a16:creationId xmlns:a16="http://schemas.microsoft.com/office/drawing/2014/main" id="{5F165B96-8C7E-4320-A47D-757C17C90F2A}"/>
              </a:ext>
            </a:extLst>
          </p:cNvPr>
          <p:cNvSpPr>
            <a:spLocks noGrp="1"/>
          </p:cNvSpPr>
          <p:nvPr>
            <p:ph type="ftr" sz="quarter" idx="11"/>
          </p:nvPr>
        </p:nvSpPr>
        <p:spPr/>
        <p:txBody>
          <a:body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
        <p:nvSpPr>
          <p:cNvPr id="182" name="object 6">
            <a:extLst>
              <a:ext uri="{FF2B5EF4-FFF2-40B4-BE49-F238E27FC236}">
                <a16:creationId xmlns:a16="http://schemas.microsoft.com/office/drawing/2014/main" id="{585814FD-F14C-413D-8D24-51F572863E1D}"/>
              </a:ext>
            </a:extLst>
          </p:cNvPr>
          <p:cNvSpPr/>
          <p:nvPr/>
        </p:nvSpPr>
        <p:spPr>
          <a:xfrm>
            <a:off x="152400" y="1358899"/>
            <a:ext cx="1446606" cy="2256713"/>
          </a:xfrm>
          <a:prstGeom prst="rect">
            <a:avLst/>
          </a:prstGeom>
          <a:blipFill>
            <a:blip r:embed="rId2" cstate="print"/>
            <a:stretch>
              <a:fillRect/>
            </a:stretch>
          </a:blipFill>
        </p:spPr>
        <p:txBody>
          <a:bodyPr wrap="square" lIns="0" tIns="0" rIns="0" bIns="0" rtlCol="0"/>
          <a:lstStyle/>
          <a:p>
            <a:endParaRPr/>
          </a:p>
        </p:txBody>
      </p:sp>
      <p:sp>
        <p:nvSpPr>
          <p:cNvPr id="183" name="object 185">
            <a:extLst>
              <a:ext uri="{FF2B5EF4-FFF2-40B4-BE49-F238E27FC236}">
                <a16:creationId xmlns:a16="http://schemas.microsoft.com/office/drawing/2014/main" id="{4BBBD4C7-1A53-428D-A401-843E1CB59076}"/>
              </a:ext>
            </a:extLst>
          </p:cNvPr>
          <p:cNvSpPr txBox="1"/>
          <p:nvPr/>
        </p:nvSpPr>
        <p:spPr>
          <a:xfrm>
            <a:off x="126079" y="3566526"/>
            <a:ext cx="1446606" cy="1010533"/>
          </a:xfrm>
          <a:prstGeom prst="rect">
            <a:avLst/>
          </a:prstGeom>
        </p:spPr>
        <p:txBody>
          <a:bodyPr vert="horz" wrap="square" lIns="0" tIns="12700" rIns="0" bIns="0" rtlCol="0">
            <a:spAutoFit/>
          </a:bodyPr>
          <a:lstStyle/>
          <a:p>
            <a:pPr marL="12700">
              <a:spcBef>
                <a:spcPts val="100"/>
              </a:spcBef>
            </a:pPr>
            <a:r>
              <a:rPr sz="1600" b="1" i="1" spc="-110" dirty="0">
                <a:latin typeface="Times New Roman"/>
                <a:cs typeface="Times New Roman"/>
              </a:rPr>
              <a:t>Do’s </a:t>
            </a:r>
            <a:r>
              <a:rPr sz="1600" b="1" i="1" spc="10" dirty="0">
                <a:latin typeface="Times New Roman"/>
                <a:cs typeface="Times New Roman"/>
              </a:rPr>
              <a:t>and </a:t>
            </a:r>
            <a:r>
              <a:rPr sz="1600" b="1" i="1" spc="-65" dirty="0">
                <a:latin typeface="Times New Roman"/>
                <a:cs typeface="Times New Roman"/>
              </a:rPr>
              <a:t>Don’ts</a:t>
            </a:r>
            <a:r>
              <a:rPr sz="1600" b="1" i="1" spc="-30" dirty="0">
                <a:latin typeface="Times New Roman"/>
                <a:cs typeface="Times New Roman"/>
              </a:rPr>
              <a:t> </a:t>
            </a:r>
            <a:r>
              <a:rPr sz="1600" b="1" i="1" spc="-55" dirty="0">
                <a:latin typeface="Times New Roman"/>
                <a:cs typeface="Times New Roman"/>
              </a:rPr>
              <a:t>of</a:t>
            </a:r>
            <a:r>
              <a:rPr lang="en-US" sz="1600" b="1" i="1" spc="-55" dirty="0">
                <a:latin typeface="Times New Roman"/>
                <a:cs typeface="Times New Roman"/>
              </a:rPr>
              <a:t> </a:t>
            </a:r>
            <a:r>
              <a:rPr lang="en-US" sz="1600" b="1" i="1" spc="-20" dirty="0">
                <a:latin typeface="Times New Roman"/>
                <a:cs typeface="Times New Roman"/>
              </a:rPr>
              <a:t>working </a:t>
            </a:r>
            <a:r>
              <a:rPr lang="en-US" sz="1600" b="1" i="1" spc="15" dirty="0">
                <a:latin typeface="Times New Roman"/>
                <a:cs typeface="Times New Roman"/>
              </a:rPr>
              <a:t>in </a:t>
            </a:r>
            <a:r>
              <a:rPr lang="en-US" sz="1600" b="1" i="1" spc="-10" dirty="0">
                <a:latin typeface="Times New Roman"/>
                <a:cs typeface="Times New Roman"/>
              </a:rPr>
              <a:t>an </a:t>
            </a:r>
            <a:r>
              <a:rPr lang="en-US" sz="1600" b="1" i="1" spc="-105" dirty="0">
                <a:latin typeface="Times New Roman"/>
                <a:cs typeface="Times New Roman"/>
              </a:rPr>
              <a:t>EPA</a:t>
            </a:r>
            <a:r>
              <a:rPr lang="en-US" sz="1600" b="1" i="1" spc="-120" dirty="0">
                <a:latin typeface="Times New Roman"/>
                <a:cs typeface="Times New Roman"/>
              </a:rPr>
              <a:t> </a:t>
            </a:r>
            <a:r>
              <a:rPr lang="en-US" sz="1600" b="1" i="1" spc="-15" dirty="0">
                <a:latin typeface="Times New Roman"/>
                <a:cs typeface="Times New Roman"/>
              </a:rPr>
              <a:t>area.</a:t>
            </a:r>
            <a:endParaRPr lang="en-US" sz="1600" dirty="0">
              <a:latin typeface="Times New Roman"/>
              <a:cs typeface="Times New Roman"/>
            </a:endParaRPr>
          </a:p>
          <a:p>
            <a:pPr marL="12700">
              <a:lnSpc>
                <a:spcPct val="100000"/>
              </a:lnSpc>
              <a:spcBef>
                <a:spcPts val="100"/>
              </a:spcBef>
            </a:pPr>
            <a:endParaRPr sz="1600" dirty="0">
              <a:latin typeface="Times New Roman"/>
              <a:cs typeface="Times New Roman"/>
            </a:endParaRPr>
          </a:p>
        </p:txBody>
      </p:sp>
      <p:sp>
        <p:nvSpPr>
          <p:cNvPr id="184" name="object 10">
            <a:extLst>
              <a:ext uri="{FF2B5EF4-FFF2-40B4-BE49-F238E27FC236}">
                <a16:creationId xmlns:a16="http://schemas.microsoft.com/office/drawing/2014/main" id="{136D198E-3A3E-4D0D-B25B-0E7DCF5F1D36}"/>
              </a:ext>
            </a:extLst>
          </p:cNvPr>
          <p:cNvSpPr/>
          <p:nvPr/>
        </p:nvSpPr>
        <p:spPr>
          <a:xfrm>
            <a:off x="1721833" y="1292026"/>
            <a:ext cx="1436962" cy="1805241"/>
          </a:xfrm>
          <a:prstGeom prst="rect">
            <a:avLst/>
          </a:prstGeom>
          <a:blipFill>
            <a:blip r:embed="rId3" cstate="print"/>
            <a:stretch>
              <a:fillRect/>
            </a:stretch>
          </a:blipFill>
        </p:spPr>
        <p:txBody>
          <a:bodyPr wrap="square" lIns="0" tIns="0" rIns="0" bIns="0" rtlCol="0"/>
          <a:lstStyle/>
          <a:p>
            <a:endParaRPr/>
          </a:p>
        </p:txBody>
      </p:sp>
      <p:sp>
        <p:nvSpPr>
          <p:cNvPr id="185" name="object 182">
            <a:extLst>
              <a:ext uri="{FF2B5EF4-FFF2-40B4-BE49-F238E27FC236}">
                <a16:creationId xmlns:a16="http://schemas.microsoft.com/office/drawing/2014/main" id="{F469C830-E148-4EE0-BF73-E42A9969EF14}"/>
              </a:ext>
            </a:extLst>
          </p:cNvPr>
          <p:cNvSpPr txBox="1"/>
          <p:nvPr/>
        </p:nvSpPr>
        <p:spPr>
          <a:xfrm>
            <a:off x="1721833" y="3075695"/>
            <a:ext cx="2725803" cy="997709"/>
          </a:xfrm>
          <a:prstGeom prst="rect">
            <a:avLst/>
          </a:prstGeom>
        </p:spPr>
        <p:txBody>
          <a:bodyPr vert="horz" wrap="square" lIns="0" tIns="12700" rIns="0" bIns="0" rtlCol="0">
            <a:spAutoFit/>
          </a:bodyPr>
          <a:lstStyle/>
          <a:p>
            <a:pPr marL="12700" marR="5080">
              <a:lnSpc>
                <a:spcPct val="100000"/>
              </a:lnSpc>
              <a:spcBef>
                <a:spcPts val="100"/>
              </a:spcBef>
            </a:pPr>
            <a:r>
              <a:rPr sz="1600" b="1" i="1" spc="-40" dirty="0">
                <a:latin typeface="Times New Roman"/>
                <a:cs typeface="Times New Roman"/>
              </a:rPr>
              <a:t>Footwear </a:t>
            </a:r>
            <a:r>
              <a:rPr sz="1600" b="1" i="1" spc="10" dirty="0">
                <a:latin typeface="Times New Roman"/>
                <a:cs typeface="Times New Roman"/>
              </a:rPr>
              <a:t>and </a:t>
            </a:r>
            <a:r>
              <a:rPr sz="1600" b="1" i="1" dirty="0">
                <a:latin typeface="Times New Roman"/>
                <a:cs typeface="Times New Roman"/>
              </a:rPr>
              <a:t>Wriststrap </a:t>
            </a:r>
            <a:r>
              <a:rPr sz="1600" b="1" i="1" spc="-35" dirty="0">
                <a:latin typeface="Times New Roman"/>
                <a:cs typeface="Times New Roman"/>
              </a:rPr>
              <a:t>posters </a:t>
            </a:r>
            <a:r>
              <a:rPr sz="1600" b="1" i="1" spc="-5" dirty="0">
                <a:latin typeface="Times New Roman"/>
                <a:cs typeface="Times New Roman"/>
              </a:rPr>
              <a:t>remind  </a:t>
            </a:r>
            <a:r>
              <a:rPr sz="1600" b="1" i="1" spc="-50" dirty="0">
                <a:latin typeface="Times New Roman"/>
                <a:cs typeface="Times New Roman"/>
              </a:rPr>
              <a:t>employees </a:t>
            </a:r>
            <a:r>
              <a:rPr sz="1600" b="1" i="1" spc="10" dirty="0">
                <a:latin typeface="Times New Roman"/>
                <a:cs typeface="Times New Roman"/>
              </a:rPr>
              <a:t>and </a:t>
            </a:r>
            <a:r>
              <a:rPr sz="1600" b="1" i="1" spc="-10" dirty="0">
                <a:latin typeface="Times New Roman"/>
                <a:cs typeface="Times New Roman"/>
              </a:rPr>
              <a:t>visitors </a:t>
            </a:r>
            <a:r>
              <a:rPr sz="1600" b="1" i="1" spc="-55" dirty="0">
                <a:latin typeface="Times New Roman"/>
                <a:cs typeface="Times New Roman"/>
              </a:rPr>
              <a:t>of </a:t>
            </a:r>
            <a:r>
              <a:rPr sz="1600" b="1" i="1" spc="-15" dirty="0">
                <a:latin typeface="Times New Roman"/>
                <a:cs typeface="Times New Roman"/>
              </a:rPr>
              <a:t>proper </a:t>
            </a:r>
            <a:r>
              <a:rPr sz="1600" b="1" i="1" spc="-30" dirty="0">
                <a:latin typeface="Times New Roman"/>
                <a:cs typeface="Times New Roman"/>
              </a:rPr>
              <a:t>ESD </a:t>
            </a:r>
            <a:r>
              <a:rPr sz="1600" b="1" i="1" spc="-25" dirty="0">
                <a:latin typeface="Times New Roman"/>
                <a:cs typeface="Times New Roman"/>
              </a:rPr>
              <a:t>control  </a:t>
            </a:r>
            <a:r>
              <a:rPr sz="1600" b="1" i="1" spc="35" dirty="0">
                <a:latin typeface="Times New Roman"/>
                <a:cs typeface="Times New Roman"/>
              </a:rPr>
              <a:t>at </a:t>
            </a:r>
            <a:r>
              <a:rPr sz="1600" b="1" i="1" spc="-25" dirty="0">
                <a:latin typeface="Times New Roman"/>
                <a:cs typeface="Times New Roman"/>
              </a:rPr>
              <a:t>the</a:t>
            </a:r>
            <a:r>
              <a:rPr sz="1600" b="1" i="1" spc="-80" dirty="0">
                <a:latin typeface="Times New Roman"/>
                <a:cs typeface="Times New Roman"/>
              </a:rPr>
              <a:t> </a:t>
            </a:r>
            <a:r>
              <a:rPr sz="1600" b="1" i="1" dirty="0">
                <a:latin typeface="Times New Roman"/>
                <a:cs typeface="Times New Roman"/>
              </a:rPr>
              <a:t>workstation.</a:t>
            </a:r>
            <a:endParaRPr sz="1600" dirty="0">
              <a:latin typeface="Times New Roman"/>
              <a:cs typeface="Times New Roman"/>
            </a:endParaRPr>
          </a:p>
        </p:txBody>
      </p:sp>
      <p:pic>
        <p:nvPicPr>
          <p:cNvPr id="186" name="Picture 185">
            <a:extLst>
              <a:ext uri="{FF2B5EF4-FFF2-40B4-BE49-F238E27FC236}">
                <a16:creationId xmlns:a16="http://schemas.microsoft.com/office/drawing/2014/main" id="{2B70536F-50BA-4058-B6BF-3E32C3C7B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241" y="1246956"/>
            <a:ext cx="1414395" cy="1816765"/>
          </a:xfrm>
          <a:prstGeom prst="rect">
            <a:avLst/>
          </a:prstGeom>
        </p:spPr>
      </p:pic>
      <p:sp>
        <p:nvSpPr>
          <p:cNvPr id="187" name="object 8">
            <a:extLst>
              <a:ext uri="{FF2B5EF4-FFF2-40B4-BE49-F238E27FC236}">
                <a16:creationId xmlns:a16="http://schemas.microsoft.com/office/drawing/2014/main" id="{44EEBB61-5A9C-4DCC-8D58-0F15148A4E85}"/>
              </a:ext>
            </a:extLst>
          </p:cNvPr>
          <p:cNvSpPr/>
          <p:nvPr/>
        </p:nvSpPr>
        <p:spPr>
          <a:xfrm>
            <a:off x="7564279" y="1313683"/>
            <a:ext cx="1427321" cy="1854199"/>
          </a:xfrm>
          <a:prstGeom prst="rect">
            <a:avLst/>
          </a:prstGeom>
          <a:blipFill>
            <a:blip r:embed="rId5" cstate="print"/>
            <a:stretch>
              <a:fillRect/>
            </a:stretch>
          </a:blipFill>
        </p:spPr>
        <p:txBody>
          <a:bodyPr wrap="square" lIns="0" tIns="0" rIns="0" bIns="0" rtlCol="0"/>
          <a:lstStyle/>
          <a:p>
            <a:endParaRPr/>
          </a:p>
        </p:txBody>
      </p:sp>
      <p:sp>
        <p:nvSpPr>
          <p:cNvPr id="188" name="object 181">
            <a:extLst>
              <a:ext uri="{FF2B5EF4-FFF2-40B4-BE49-F238E27FC236}">
                <a16:creationId xmlns:a16="http://schemas.microsoft.com/office/drawing/2014/main" id="{12A6629E-EAA6-464D-A52D-72990033609C}"/>
              </a:ext>
            </a:extLst>
          </p:cNvPr>
          <p:cNvSpPr txBox="1"/>
          <p:nvPr/>
        </p:nvSpPr>
        <p:spPr>
          <a:xfrm>
            <a:off x="5096765" y="3198805"/>
            <a:ext cx="3666235" cy="751488"/>
          </a:xfrm>
          <a:prstGeom prst="rect">
            <a:avLst/>
          </a:prstGeom>
        </p:spPr>
        <p:txBody>
          <a:bodyPr vert="horz" wrap="square" lIns="0" tIns="12700" rIns="0" bIns="0" rtlCol="0">
            <a:spAutoFit/>
          </a:bodyPr>
          <a:lstStyle/>
          <a:p>
            <a:pPr marL="12700" marR="5080">
              <a:lnSpc>
                <a:spcPct val="100000"/>
              </a:lnSpc>
              <a:spcBef>
                <a:spcPts val="100"/>
              </a:spcBef>
            </a:pPr>
            <a:r>
              <a:rPr sz="1600" b="1" i="1" spc="-75" dirty="0">
                <a:latin typeface="Times New Roman"/>
                <a:cs typeface="Times New Roman"/>
              </a:rPr>
              <a:t>Three </a:t>
            </a:r>
            <a:r>
              <a:rPr sz="1600" b="1" i="1" spc="-35" dirty="0">
                <a:latin typeface="Times New Roman"/>
                <a:cs typeface="Times New Roman"/>
              </a:rPr>
              <a:t>posters for </a:t>
            </a:r>
            <a:r>
              <a:rPr sz="1600" b="1" i="1" spc="-5" dirty="0">
                <a:latin typeface="Times New Roman"/>
                <a:cs typeface="Times New Roman"/>
              </a:rPr>
              <a:t>display  </a:t>
            </a:r>
            <a:r>
              <a:rPr sz="1600" b="1" i="1" spc="-15" dirty="0">
                <a:latin typeface="Times New Roman"/>
                <a:cs typeface="Times New Roman"/>
              </a:rPr>
              <a:t>outside </a:t>
            </a:r>
            <a:r>
              <a:rPr sz="1600" b="1" i="1" spc="-10" dirty="0">
                <a:latin typeface="Times New Roman"/>
                <a:cs typeface="Times New Roman"/>
              </a:rPr>
              <a:t>an </a:t>
            </a:r>
            <a:r>
              <a:rPr sz="1600" b="1" i="1" spc="-105" dirty="0">
                <a:latin typeface="Times New Roman"/>
                <a:cs typeface="Times New Roman"/>
              </a:rPr>
              <a:t>EPA </a:t>
            </a:r>
            <a:r>
              <a:rPr sz="1600" b="1" i="1" spc="-20" dirty="0">
                <a:latin typeface="Times New Roman"/>
                <a:cs typeface="Times New Roman"/>
              </a:rPr>
              <a:t>area </a:t>
            </a:r>
            <a:r>
              <a:rPr sz="1600" b="1" i="1" spc="5" dirty="0">
                <a:latin typeface="Times New Roman"/>
                <a:cs typeface="Times New Roman"/>
              </a:rPr>
              <a:t>to </a:t>
            </a:r>
            <a:r>
              <a:rPr sz="1600" b="1" i="1" spc="-5" dirty="0">
                <a:latin typeface="Times New Roman"/>
                <a:cs typeface="Times New Roman"/>
              </a:rPr>
              <a:t>remind  </a:t>
            </a:r>
            <a:r>
              <a:rPr sz="1600" b="1" i="1" spc="-50" dirty="0">
                <a:latin typeface="Times New Roman"/>
                <a:cs typeface="Times New Roman"/>
              </a:rPr>
              <a:t>employees </a:t>
            </a:r>
            <a:r>
              <a:rPr sz="1600" b="1" i="1" spc="10" dirty="0">
                <a:latin typeface="Times New Roman"/>
                <a:cs typeface="Times New Roman"/>
              </a:rPr>
              <a:t>and </a:t>
            </a:r>
            <a:r>
              <a:rPr sz="1600" b="1" i="1" spc="-10" dirty="0">
                <a:latin typeface="Times New Roman"/>
                <a:cs typeface="Times New Roman"/>
              </a:rPr>
              <a:t>visitors</a:t>
            </a:r>
            <a:r>
              <a:rPr sz="1600" b="1" i="1" spc="-30" dirty="0">
                <a:latin typeface="Times New Roman"/>
                <a:cs typeface="Times New Roman"/>
              </a:rPr>
              <a:t> </a:t>
            </a:r>
            <a:r>
              <a:rPr sz="1600" b="1" i="1" spc="5" dirty="0">
                <a:latin typeface="Times New Roman"/>
                <a:cs typeface="Times New Roman"/>
              </a:rPr>
              <a:t>to</a:t>
            </a:r>
            <a:endParaRPr sz="1600" dirty="0">
              <a:latin typeface="Times New Roman"/>
              <a:cs typeface="Times New Roman"/>
            </a:endParaRPr>
          </a:p>
          <a:p>
            <a:pPr marL="12700" marR="332740">
              <a:lnSpc>
                <a:spcPct val="100000"/>
              </a:lnSpc>
            </a:pPr>
            <a:r>
              <a:rPr sz="1600" b="1" i="1" spc="-10" dirty="0">
                <a:latin typeface="Times New Roman"/>
                <a:cs typeface="Times New Roman"/>
              </a:rPr>
              <a:t>test </a:t>
            </a:r>
            <a:r>
              <a:rPr sz="1600" b="1" i="1" spc="-5" dirty="0">
                <a:latin typeface="Times New Roman"/>
                <a:cs typeface="Times New Roman"/>
              </a:rPr>
              <a:t>their equipment</a:t>
            </a:r>
            <a:r>
              <a:rPr sz="1600" b="1" i="1" spc="-95" dirty="0">
                <a:latin typeface="Times New Roman"/>
                <a:cs typeface="Times New Roman"/>
              </a:rPr>
              <a:t> </a:t>
            </a:r>
            <a:r>
              <a:rPr sz="1600" b="1" i="1" spc="-45" dirty="0">
                <a:latin typeface="Times New Roman"/>
                <a:cs typeface="Times New Roman"/>
              </a:rPr>
              <a:t>before  </a:t>
            </a:r>
            <a:r>
              <a:rPr sz="1600" b="1" i="1" spc="-20" dirty="0">
                <a:latin typeface="Times New Roman"/>
                <a:cs typeface="Times New Roman"/>
              </a:rPr>
              <a:t>entering.</a:t>
            </a:r>
            <a:endParaRPr sz="1600" dirty="0">
              <a:latin typeface="Times New Roman"/>
              <a:cs typeface="Times New Roman"/>
            </a:endParaRPr>
          </a:p>
        </p:txBody>
      </p:sp>
      <p:sp>
        <p:nvSpPr>
          <p:cNvPr id="189" name="object 184">
            <a:extLst>
              <a:ext uri="{FF2B5EF4-FFF2-40B4-BE49-F238E27FC236}">
                <a16:creationId xmlns:a16="http://schemas.microsoft.com/office/drawing/2014/main" id="{9D700950-909F-4589-A804-656FD736B024}"/>
              </a:ext>
            </a:extLst>
          </p:cNvPr>
          <p:cNvSpPr/>
          <p:nvPr/>
        </p:nvSpPr>
        <p:spPr>
          <a:xfrm>
            <a:off x="4715649" y="1340424"/>
            <a:ext cx="1408031" cy="1800719"/>
          </a:xfrm>
          <a:prstGeom prst="rect">
            <a:avLst/>
          </a:prstGeom>
          <a:blipFill>
            <a:blip r:embed="rId6" cstate="print"/>
            <a:stretch>
              <a:fillRect/>
            </a:stretch>
          </a:blipFill>
        </p:spPr>
        <p:txBody>
          <a:bodyPr wrap="square" lIns="0" tIns="0" rIns="0" bIns="0" rtlCol="0"/>
          <a:lstStyle/>
          <a:p>
            <a:endParaRPr/>
          </a:p>
        </p:txBody>
      </p:sp>
      <p:pic>
        <p:nvPicPr>
          <p:cNvPr id="190" name="Picture 189">
            <a:extLst>
              <a:ext uri="{FF2B5EF4-FFF2-40B4-BE49-F238E27FC236}">
                <a16:creationId xmlns:a16="http://schemas.microsoft.com/office/drawing/2014/main" id="{06657D37-FCD2-4EEF-8388-4BFB58E7EB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878" y="1292026"/>
            <a:ext cx="1402202" cy="1859441"/>
          </a:xfrm>
          <a:prstGeom prst="rect">
            <a:avLst/>
          </a:prstGeom>
        </p:spPr>
      </p:pic>
      <p:sp>
        <p:nvSpPr>
          <p:cNvPr id="191" name="object 187">
            <a:extLst>
              <a:ext uri="{FF2B5EF4-FFF2-40B4-BE49-F238E27FC236}">
                <a16:creationId xmlns:a16="http://schemas.microsoft.com/office/drawing/2014/main" id="{3D4D5D8A-8896-41C6-9345-D8852D6E57C5}"/>
              </a:ext>
            </a:extLst>
          </p:cNvPr>
          <p:cNvSpPr txBox="1"/>
          <p:nvPr/>
        </p:nvSpPr>
        <p:spPr>
          <a:xfrm>
            <a:off x="1203590" y="4385985"/>
            <a:ext cx="6341490" cy="1059264"/>
          </a:xfrm>
          <a:prstGeom prst="rect">
            <a:avLst/>
          </a:prstGeom>
        </p:spPr>
        <p:txBody>
          <a:bodyPr vert="horz" wrap="square" lIns="0" tIns="12700" rIns="0" bIns="0" rtlCol="0">
            <a:spAutoFit/>
          </a:bodyPr>
          <a:lstStyle/>
          <a:p>
            <a:pPr marL="286385" marR="5080">
              <a:lnSpc>
                <a:spcPct val="100000"/>
              </a:lnSpc>
              <a:spcBef>
                <a:spcPts val="100"/>
              </a:spcBef>
            </a:pPr>
            <a:r>
              <a:rPr sz="1800" spc="-5" dirty="0">
                <a:solidFill>
                  <a:srgbClr val="25408F"/>
                </a:solidFill>
                <a:latin typeface="Arial"/>
                <a:cs typeface="Arial"/>
              </a:rPr>
              <a:t>High quality laminated </a:t>
            </a:r>
            <a:r>
              <a:rPr sz="1800" dirty="0">
                <a:solidFill>
                  <a:srgbClr val="25408F"/>
                </a:solidFill>
                <a:latin typeface="Arial"/>
                <a:cs typeface="Arial"/>
              </a:rPr>
              <a:t>compliance </a:t>
            </a:r>
            <a:r>
              <a:rPr sz="1800" spc="-5" dirty="0">
                <a:solidFill>
                  <a:srgbClr val="25408F"/>
                </a:solidFill>
                <a:latin typeface="Arial"/>
                <a:cs typeface="Arial"/>
              </a:rPr>
              <a:t>posters are available </a:t>
            </a:r>
            <a:r>
              <a:rPr sz="1800" dirty="0">
                <a:solidFill>
                  <a:srgbClr val="25408F"/>
                </a:solidFill>
                <a:latin typeface="Arial"/>
                <a:cs typeface="Arial"/>
              </a:rPr>
              <a:t>for  </a:t>
            </a:r>
            <a:r>
              <a:rPr sz="1800" spc="-5" dirty="0">
                <a:solidFill>
                  <a:srgbClr val="25408F"/>
                </a:solidFill>
                <a:latin typeface="Arial"/>
                <a:cs typeface="Arial"/>
              </a:rPr>
              <a:t>purchase </a:t>
            </a:r>
            <a:r>
              <a:rPr sz="1800" dirty="0">
                <a:solidFill>
                  <a:srgbClr val="25408F"/>
                </a:solidFill>
                <a:latin typeface="Arial"/>
                <a:cs typeface="Arial"/>
              </a:rPr>
              <a:t>from EOS/ESD Association, Inc! </a:t>
            </a:r>
            <a:r>
              <a:rPr lang="en-US" dirty="0">
                <a:solidFill>
                  <a:srgbClr val="25408F"/>
                </a:solidFill>
                <a:latin typeface="Arial"/>
                <a:cs typeface="Arial"/>
              </a:rPr>
              <a:t>Order online or download a complimentary version at: </a:t>
            </a:r>
            <a:r>
              <a:rPr lang="en-US" sz="1400" dirty="0">
                <a:hlinkClick r:id="rId8"/>
              </a:rPr>
              <a:t>https://www.esda.org/store/compliance-posters/</a:t>
            </a:r>
            <a:r>
              <a:rPr lang="en-US" sz="1400" dirty="0"/>
              <a:t>  </a:t>
            </a:r>
            <a:endParaRPr sz="1400" dirty="0">
              <a:latin typeface="Arial"/>
              <a:cs typeface="Arial"/>
            </a:endParaRPr>
          </a:p>
        </p:txBody>
      </p:sp>
    </p:spTree>
    <p:extLst>
      <p:ext uri="{BB962C8B-B14F-4D97-AF65-F5344CB8AC3E}">
        <p14:creationId xmlns:p14="http://schemas.microsoft.com/office/powerpoint/2010/main" val="31284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942" y="2168830"/>
            <a:ext cx="8229600" cy="4525963"/>
          </a:xfrm>
        </p:spPr>
        <p:txBody>
          <a:bodyPr>
            <a:normAutofit lnSpcReduction="10000"/>
          </a:bodyPr>
          <a:lstStyle/>
          <a:p>
            <a:pPr marL="0" indent="0" algn="ctr">
              <a:buNone/>
            </a:pPr>
            <a:r>
              <a:rPr lang="en-US" sz="4400" i="1" baseline="30000" dirty="0">
                <a:solidFill>
                  <a:srgbClr val="C00000"/>
                </a:solidFill>
              </a:rPr>
              <a:t>Setting the Global Standards for Static Control! </a:t>
            </a:r>
          </a:p>
          <a:p>
            <a:pPr marL="0" indent="0" algn="ctr">
              <a:buNone/>
            </a:pPr>
            <a:r>
              <a:rPr lang="en-US" sz="5400" baseline="30000" dirty="0"/>
              <a:t>EOS/ESD Association, Inc.  </a:t>
            </a:r>
            <a:br>
              <a:rPr lang="en-US" sz="5400" baseline="30000" dirty="0"/>
            </a:br>
            <a:r>
              <a:rPr lang="en-US" sz="5400" baseline="30000" dirty="0"/>
              <a:t>218 West Court St.</a:t>
            </a:r>
            <a:br>
              <a:rPr lang="en-US" sz="5400" baseline="30000" dirty="0"/>
            </a:br>
            <a:r>
              <a:rPr lang="en-US" sz="5400" baseline="30000" dirty="0"/>
              <a:t>Rome, NY  13440-2069, USA</a:t>
            </a:r>
          </a:p>
          <a:p>
            <a:pPr marL="0" indent="0" algn="ctr">
              <a:buNone/>
            </a:pPr>
            <a:r>
              <a:rPr lang="en-US" sz="5400" baseline="30000" dirty="0"/>
              <a:t>PH +1-315-339-6937 </a:t>
            </a:r>
            <a:br>
              <a:rPr lang="en-US" sz="5400" baseline="30000" dirty="0"/>
            </a:br>
            <a:r>
              <a:rPr lang="en-US" sz="5400" baseline="30000" dirty="0"/>
              <a:t>Email: info@esda.org </a:t>
            </a:r>
            <a:br>
              <a:rPr lang="en-US" sz="5400" baseline="30000" dirty="0"/>
            </a:br>
            <a:r>
              <a:rPr lang="en-US" sz="5400" baseline="30000" dirty="0">
                <a:hlinkClick r:id="rId2"/>
              </a:rPr>
              <a:t>www.esda.org</a:t>
            </a:r>
            <a:br>
              <a:rPr lang="en-US" sz="5400" baseline="30000" dirty="0"/>
            </a:br>
            <a:endParaRPr lang="en-US" sz="5400" dirty="0"/>
          </a:p>
        </p:txBody>
      </p:sp>
      <p:sp>
        <p:nvSpPr>
          <p:cNvPr id="3" name="Title 2"/>
          <p:cNvSpPr>
            <a:spLocks noGrp="1"/>
          </p:cNvSpPr>
          <p:nvPr>
            <p:ph type="title"/>
          </p:nvPr>
        </p:nvSpPr>
        <p:spPr/>
        <p:txBody>
          <a:bodyPr/>
          <a:lstStyle/>
          <a:p>
            <a:pPr algn="l"/>
            <a:r>
              <a:rPr lang="en-US" dirty="0"/>
              <a:t>Join our team! </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Tree>
    <p:extLst>
      <p:ext uri="{BB962C8B-B14F-4D97-AF65-F5344CB8AC3E}">
        <p14:creationId xmlns:p14="http://schemas.microsoft.com/office/powerpoint/2010/main" val="245621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985742" y="2196580"/>
            <a:ext cx="7315200" cy="511824"/>
          </a:xfrm>
        </p:spPr>
        <p:txBody>
          <a:bodyPr rtlCol="0">
            <a:normAutofit fontScale="92500" lnSpcReduction="10000"/>
          </a:bodyPr>
          <a:lstStyle/>
          <a:p>
            <a:pPr marL="274032" indent="-274032" algn="ctr">
              <a:buClr>
                <a:schemeClr val="accent3"/>
              </a:buClr>
              <a:buNone/>
              <a:defRPr/>
            </a:pPr>
            <a:r>
              <a:rPr lang="en-US" b="1" dirty="0"/>
              <a:t>June 11-13, 2024</a:t>
            </a:r>
          </a:p>
        </p:txBody>
      </p:sp>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29764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ESD Compliance Verification Technician to TR53</a:t>
            </a:r>
            <a:endParaRPr lang="en-US" sz="2800" b="1" dirty="0">
              <a:solidFill>
                <a:schemeClr val="accent5">
                  <a:lumMod val="50000"/>
                </a:schemeClr>
              </a:solidFill>
            </a:endParaRPr>
          </a:p>
        </p:txBody>
      </p:sp>
      <p:sp>
        <p:nvSpPr>
          <p:cNvPr id="11" name="Rectangle 10"/>
          <p:cNvSpPr/>
          <p:nvPr/>
        </p:nvSpPr>
        <p:spPr>
          <a:xfrm>
            <a:off x="273918" y="5747571"/>
            <a:ext cx="8565282" cy="461665"/>
          </a:xfrm>
          <a:prstGeom prst="rect">
            <a:avLst/>
          </a:prstGeom>
        </p:spPr>
        <p:txBody>
          <a:bodyPr wrap="square">
            <a:spAutoFit/>
          </a:bodyPr>
          <a:lstStyle/>
          <a:p>
            <a:pPr marL="136525">
              <a:defRPr/>
            </a:pPr>
            <a:r>
              <a:rPr lang="en-US" sz="2400" b="1" dirty="0">
                <a:solidFill>
                  <a:prstClr val="black"/>
                </a:solidFill>
                <a:latin typeface="Calibri"/>
                <a:cs typeface="+mn-cs"/>
              </a:rPr>
              <a:t>Register: https://www.esda.org/events/</a:t>
            </a:r>
          </a:p>
        </p:txBody>
      </p:sp>
      <p:sp>
        <p:nvSpPr>
          <p:cNvPr id="8" name="Rectangle 7"/>
          <p:cNvSpPr/>
          <p:nvPr/>
        </p:nvSpPr>
        <p:spPr>
          <a:xfrm>
            <a:off x="299357" y="3712797"/>
            <a:ext cx="8713409" cy="2062103"/>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EOS/ESD Association, Inc. established ESD Compliance Verification Technician, which is based on the ESDA’s technical report, ESD-TR53 Compliance Verification of ESD Protective Equipment and Materials.</a:t>
            </a:r>
          </a:p>
          <a:p>
            <a:pPr algn="l"/>
            <a:r>
              <a:rPr lang="en-US" sz="1600" b="0" i="0" dirty="0">
                <a:solidFill>
                  <a:srgbClr val="2C2C2C"/>
                </a:solidFill>
                <a:effectLst/>
                <a:latin typeface="Source Sans Pro" panose="020B0503030403020204" pitchFamily="34" charset="0"/>
              </a:rPr>
              <a:t>Become certified by industry leaders, developers, and authors of ESD-TR53.</a:t>
            </a:r>
          </a:p>
          <a:p>
            <a:pPr algn="l"/>
            <a:r>
              <a:rPr lang="en-US" sz="1600" b="0" i="0" dirty="0">
                <a:solidFill>
                  <a:srgbClr val="2C2C2C"/>
                </a:solidFill>
                <a:effectLst/>
                <a:latin typeface="Source Sans Pro" panose="020B0503030403020204" pitchFamily="34" charset="0"/>
              </a:rPr>
              <a:t>The ESD Compliance Verification Technician certification provides an understanding of ESD concepts, how compliance verification fits into an ESD control program, and details all the necessary equipment, methods, and best practices to successfully conduct compliance verification within your organization.</a:t>
            </a:r>
          </a:p>
        </p:txBody>
      </p:sp>
      <p:sp>
        <p:nvSpPr>
          <p:cNvPr id="5" name="Rectangle 3">
            <a:extLst>
              <a:ext uri="{FF2B5EF4-FFF2-40B4-BE49-F238E27FC236}">
                <a16:creationId xmlns:a16="http://schemas.microsoft.com/office/drawing/2014/main" id="{B5849552-8559-0EB7-44A8-C5E55F152FE6}"/>
              </a:ext>
            </a:extLst>
          </p:cNvPr>
          <p:cNvSpPr txBox="1">
            <a:spLocks noChangeArrowheads="1"/>
          </p:cNvSpPr>
          <p:nvPr/>
        </p:nvSpPr>
        <p:spPr>
          <a:xfrm>
            <a:off x="1005464" y="2728419"/>
            <a:ext cx="7757536" cy="84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032" indent="-274032" algn="ctr">
              <a:buClr>
                <a:schemeClr val="accent3"/>
              </a:buClr>
              <a:buFont typeface="Arial" panose="020B0604020202020204" pitchFamily="34" charset="0"/>
              <a:buNone/>
              <a:defRPr/>
            </a:pPr>
            <a:r>
              <a:rPr lang="en-US" sz="2000" dirty="0"/>
              <a:t>Embassy Suites by Hilton Denton Convention Center</a:t>
            </a:r>
          </a:p>
          <a:p>
            <a:pPr marL="274032" indent="-274032" algn="ctr">
              <a:buClr>
                <a:schemeClr val="accent3"/>
              </a:buClr>
              <a:buFont typeface="Arial" panose="020B0604020202020204" pitchFamily="34" charset="0"/>
              <a:buNone/>
              <a:defRPr/>
            </a:pPr>
            <a:r>
              <a:rPr lang="en-US" sz="2000" dirty="0"/>
              <a:t>Denton, TX</a:t>
            </a:r>
          </a:p>
        </p:txBody>
      </p:sp>
    </p:spTree>
    <p:extLst>
      <p:ext uri="{BB962C8B-B14F-4D97-AF65-F5344CB8AC3E}">
        <p14:creationId xmlns:p14="http://schemas.microsoft.com/office/powerpoint/2010/main" val="287552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A57F-BB1B-7509-2841-3E1E33589C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BDD8DC-69E2-3CA0-C3F9-75534CFB15DA}"/>
              </a:ext>
            </a:extLst>
          </p:cNvPr>
          <p:cNvSpPr>
            <a:spLocks noGrp="1"/>
          </p:cNvSpPr>
          <p:nvPr>
            <p:ph type="title"/>
          </p:nvPr>
        </p:nvSpPr>
        <p:spPr/>
        <p:txBody>
          <a:bodyPr/>
          <a:lstStyle/>
          <a:p>
            <a:pPr algn="l"/>
            <a:r>
              <a:rPr lang="en-US" dirty="0"/>
              <a:t>EOS/ESD Association, Inc.</a:t>
            </a:r>
          </a:p>
        </p:txBody>
      </p:sp>
      <p:sp>
        <p:nvSpPr>
          <p:cNvPr id="2" name="Footer Placeholder 1">
            <a:extLst>
              <a:ext uri="{FF2B5EF4-FFF2-40B4-BE49-F238E27FC236}">
                <a16:creationId xmlns:a16="http://schemas.microsoft.com/office/drawing/2014/main" id="{A1072818-BC74-3ED0-6280-9D0F3693652A}"/>
              </a:ext>
            </a:extLst>
          </p:cNvPr>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a:extLst>
              <a:ext uri="{FF2B5EF4-FFF2-40B4-BE49-F238E27FC236}">
                <a16:creationId xmlns:a16="http://schemas.microsoft.com/office/drawing/2014/main" id="{73265205-5ED7-B5DB-4A14-63B4314EB820}"/>
              </a:ext>
            </a:extLst>
          </p:cNvPr>
          <p:cNvSpPr txBox="1">
            <a:spLocks noChangeArrowheads="1"/>
          </p:cNvSpPr>
          <p:nvPr/>
        </p:nvSpPr>
        <p:spPr>
          <a:xfrm>
            <a:off x="1783647" y="1860814"/>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July 15-18, 2024</a:t>
            </a:r>
            <a:br>
              <a:rPr lang="en-US" sz="2800" dirty="0"/>
            </a:br>
            <a:r>
              <a:rPr lang="en-US" sz="2000" dirty="0"/>
              <a:t>Marina Bay Sands Expo and Convention Centre</a:t>
            </a:r>
          </a:p>
          <a:p>
            <a:pPr marL="0" indent="0" algn="ctr">
              <a:spcBef>
                <a:spcPts val="0"/>
              </a:spcBef>
              <a:buNone/>
              <a:defRPr/>
            </a:pPr>
            <a:r>
              <a:rPr lang="en-US" sz="2000" dirty="0"/>
              <a:t>Singapore</a:t>
            </a:r>
          </a:p>
        </p:txBody>
      </p:sp>
      <p:sp>
        <p:nvSpPr>
          <p:cNvPr id="7" name="Rectangle 2">
            <a:extLst>
              <a:ext uri="{FF2B5EF4-FFF2-40B4-BE49-F238E27FC236}">
                <a16:creationId xmlns:a16="http://schemas.microsoft.com/office/drawing/2014/main" id="{33AD698A-A965-A657-CDD3-C5FC38A15080}"/>
              </a:ext>
            </a:extLst>
          </p:cNvPr>
          <p:cNvSpPr txBox="1">
            <a:spLocks noChangeArrowheads="1"/>
          </p:cNvSpPr>
          <p:nvPr/>
        </p:nvSpPr>
        <p:spPr>
          <a:xfrm>
            <a:off x="65649" y="1077344"/>
            <a:ext cx="9002151"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dirty="0">
                <a:solidFill>
                  <a:schemeClr val="accent5">
                    <a:lumMod val="50000"/>
                  </a:schemeClr>
                </a:solidFill>
                <a:latin typeface="Arial" panose="020B0604020202020204" pitchFamily="34" charset="0"/>
              </a:rPr>
              <a:t>2024 ASIA ESD Workshop (ASIA-IEW) Co-located with IPFA</a:t>
            </a:r>
            <a:endParaRPr lang="en-US" sz="2400" b="1" dirty="0">
              <a:solidFill>
                <a:schemeClr val="accent5">
                  <a:lumMod val="50000"/>
                </a:schemeClr>
              </a:solidFill>
            </a:endParaRPr>
          </a:p>
        </p:txBody>
      </p:sp>
      <p:sp>
        <p:nvSpPr>
          <p:cNvPr id="9" name="Rectangle 8">
            <a:extLst>
              <a:ext uri="{FF2B5EF4-FFF2-40B4-BE49-F238E27FC236}">
                <a16:creationId xmlns:a16="http://schemas.microsoft.com/office/drawing/2014/main" id="{B86FDC92-B6A3-1583-51DD-C9E6A0371F0F}"/>
              </a:ext>
            </a:extLst>
          </p:cNvPr>
          <p:cNvSpPr/>
          <p:nvPr/>
        </p:nvSpPr>
        <p:spPr>
          <a:xfrm>
            <a:off x="0" y="6061015"/>
            <a:ext cx="8153400" cy="400110"/>
          </a:xfrm>
          <a:prstGeom prst="rect">
            <a:avLst/>
          </a:prstGeom>
        </p:spPr>
        <p:txBody>
          <a:bodyPr wrap="square">
            <a:spAutoFit/>
          </a:bodyPr>
          <a:lstStyle/>
          <a:p>
            <a:pPr marL="136525">
              <a:defRPr/>
            </a:pPr>
            <a:r>
              <a:rPr lang="en-US" sz="2000" dirty="0"/>
              <a:t>https://www.esda.org/events</a:t>
            </a:r>
            <a:endParaRPr lang="en-US" sz="2000" b="1" dirty="0">
              <a:solidFill>
                <a:prstClr val="black"/>
              </a:solidFill>
              <a:latin typeface="Calibri"/>
              <a:cs typeface="+mn-cs"/>
            </a:endParaRPr>
          </a:p>
        </p:txBody>
      </p:sp>
      <p:sp>
        <p:nvSpPr>
          <p:cNvPr id="4" name="TextBox 3">
            <a:extLst>
              <a:ext uri="{FF2B5EF4-FFF2-40B4-BE49-F238E27FC236}">
                <a16:creationId xmlns:a16="http://schemas.microsoft.com/office/drawing/2014/main" id="{DB894353-4221-2B54-CBD8-08D65E0C399E}"/>
              </a:ext>
            </a:extLst>
          </p:cNvPr>
          <p:cNvSpPr txBox="1"/>
          <p:nvPr/>
        </p:nvSpPr>
        <p:spPr>
          <a:xfrm>
            <a:off x="89492" y="2976866"/>
            <a:ext cx="8729562" cy="3046988"/>
          </a:xfrm>
          <a:prstGeom prst="rect">
            <a:avLst/>
          </a:prstGeom>
          <a:noFill/>
        </p:spPr>
        <p:txBody>
          <a:bodyPr wrap="square" rtlCol="0">
            <a:spAutoFit/>
          </a:bodyPr>
          <a:lstStyle/>
          <a:p>
            <a:r>
              <a:rPr lang="en-US" sz="1600" dirty="0"/>
              <a:t>In July, 2024, we will embrace a brand new IEW-Asia event co-located with the International Physical and Failure Analysis of Integrated Circuits (IPFA2024). </a:t>
            </a:r>
          </a:p>
          <a:p>
            <a:r>
              <a:rPr lang="en-US" sz="1600" dirty="0"/>
              <a:t>The workshop will retain the peculiar elements: a tutorial, invited seminar speakers, discussion groups, invited talk speakers, technical presentation sessions, and special interest groups. In addition to everything IEW-Asia provides, IEW-Asia registrants will also be able to attend the full IPFA technical program (any technical session, invited talks, and keynote speakers), including the joint evening poster reception showcasing works from both conferences.</a:t>
            </a:r>
          </a:p>
          <a:p>
            <a:endParaRPr lang="en-US" sz="1600" dirty="0"/>
          </a:p>
          <a:p>
            <a:r>
              <a:rPr lang="en-US" sz="1600" dirty="0"/>
              <a:t>IPFA registrants will have access to IEW keynote and invited talks (but not the other unique elements of IEW-Asia). Therefore, submissions to IEW-Asia will receive exposure to a much broader audience. The IEW is the perfect opportunity to submit late-breaking and exciting new research to stimulate discussion and interaction around new ideas, encouraging new research topics.</a:t>
            </a:r>
            <a:endParaRPr lang="en-US" sz="1400" dirty="0"/>
          </a:p>
        </p:txBody>
      </p:sp>
    </p:spTree>
    <p:extLst>
      <p:ext uri="{BB962C8B-B14F-4D97-AF65-F5344CB8AC3E}">
        <p14:creationId xmlns:p14="http://schemas.microsoft.com/office/powerpoint/2010/main" val="189382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p:cNvSpPr txBox="1">
            <a:spLocks noChangeArrowheads="1"/>
          </p:cNvSpPr>
          <p:nvPr/>
        </p:nvSpPr>
        <p:spPr>
          <a:xfrm>
            <a:off x="3352800" y="1922372"/>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September 14-19, 2024</a:t>
            </a:r>
            <a:br>
              <a:rPr lang="en-US" sz="2800" dirty="0"/>
            </a:br>
            <a:r>
              <a:rPr lang="en-US" sz="2000" dirty="0"/>
              <a:t>at the Peppermill, Reno, NV USA</a:t>
            </a:r>
            <a:endParaRPr lang="en-US" sz="2400" dirty="0">
              <a:solidFill>
                <a:prstClr val="black"/>
              </a:solidFill>
              <a:latin typeface="Calibri" panose="020F0502020204030204" pitchFamily="34" charset="0"/>
            </a:endParaRPr>
          </a:p>
        </p:txBody>
      </p:sp>
      <p:sp>
        <p:nvSpPr>
          <p:cNvPr id="7" name="Rectangle 2"/>
          <p:cNvSpPr txBox="1">
            <a:spLocks noChangeArrowheads="1"/>
          </p:cNvSpPr>
          <p:nvPr/>
        </p:nvSpPr>
        <p:spPr>
          <a:xfrm>
            <a:off x="225046" y="1286595"/>
            <a:ext cx="9002151" cy="7078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a:solidFill>
                  <a:schemeClr val="accent5">
                    <a:lumMod val="50000"/>
                  </a:schemeClr>
                </a:solidFill>
                <a:latin typeface="Arial" panose="020B0604020202020204" pitchFamily="34" charset="0"/>
              </a:rPr>
              <a:t>46TH </a:t>
            </a:r>
            <a:r>
              <a:rPr lang="en-US" sz="2400" b="1" dirty="0">
                <a:solidFill>
                  <a:schemeClr val="accent5">
                    <a:lumMod val="50000"/>
                  </a:schemeClr>
                </a:solidFill>
                <a:latin typeface="Arial" panose="020B0604020202020204" pitchFamily="34" charset="0"/>
              </a:rPr>
              <a:t>ANNUAL EOS/ESD SYMPOSIUM AND EXHIBITS</a:t>
            </a:r>
            <a:endParaRPr lang="en-US" sz="2400" b="1" dirty="0">
              <a:solidFill>
                <a:schemeClr val="accent5">
                  <a:lumMod val="50000"/>
                </a:schemeClr>
              </a:solidFill>
            </a:endParaRPr>
          </a:p>
        </p:txBody>
      </p:sp>
      <p:sp>
        <p:nvSpPr>
          <p:cNvPr id="9" name="Rectangle 8"/>
          <p:cNvSpPr/>
          <p:nvPr/>
        </p:nvSpPr>
        <p:spPr>
          <a:xfrm>
            <a:off x="1" y="5768484"/>
            <a:ext cx="3886199" cy="400110"/>
          </a:xfrm>
          <a:prstGeom prst="rect">
            <a:avLst/>
          </a:prstGeom>
        </p:spPr>
        <p:txBody>
          <a:bodyPr wrap="square">
            <a:spAutoFit/>
          </a:bodyPr>
          <a:lstStyle/>
          <a:p>
            <a:pPr marL="136525">
              <a:defRPr/>
            </a:pPr>
            <a:r>
              <a:rPr lang="en-US" sz="2000" dirty="0"/>
              <a:t>https://www.esda.events</a:t>
            </a:r>
            <a:endParaRPr lang="en-US" sz="2000" b="1" dirty="0">
              <a:solidFill>
                <a:prstClr val="black"/>
              </a:solidFill>
              <a:latin typeface="Calibri"/>
              <a:cs typeface="+mn-cs"/>
            </a:endParaRPr>
          </a:p>
        </p:txBody>
      </p:sp>
      <p:sp>
        <p:nvSpPr>
          <p:cNvPr id="4" name="TextBox 3"/>
          <p:cNvSpPr txBox="1"/>
          <p:nvPr/>
        </p:nvSpPr>
        <p:spPr>
          <a:xfrm>
            <a:off x="3886200" y="3370172"/>
            <a:ext cx="5192151" cy="1384995"/>
          </a:xfrm>
          <a:prstGeom prst="rect">
            <a:avLst/>
          </a:prstGeom>
          <a:noFill/>
        </p:spPr>
        <p:txBody>
          <a:bodyPr wrap="square" rtlCol="0">
            <a:spAutoFit/>
          </a:bodyPr>
          <a:lstStyle/>
          <a:p>
            <a:r>
              <a:rPr lang="en-US" sz="1400" dirty="0"/>
              <a:t>The EOS/ESD Symposium is dedicated to the understanding of issues related to electrostatic discharge and electrical transients/overstress, and the application of this knowledge to the solution of problems in consumer, industrial, and automotive applications, including electronic components, as well as in systems, subsystems, and equipment.</a:t>
            </a:r>
          </a:p>
        </p:txBody>
      </p:sp>
      <p:pic>
        <p:nvPicPr>
          <p:cNvPr id="10" name="Picture 9">
            <a:extLst>
              <a:ext uri="{FF2B5EF4-FFF2-40B4-BE49-F238E27FC236}">
                <a16:creationId xmlns:a16="http://schemas.microsoft.com/office/drawing/2014/main" id="{9652108A-B046-4A04-9EFE-31B224FC83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5046" y="2839694"/>
            <a:ext cx="3528358" cy="2646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0843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985742" y="2196580"/>
            <a:ext cx="7315200" cy="511824"/>
          </a:xfrm>
        </p:spPr>
        <p:txBody>
          <a:bodyPr rtlCol="0">
            <a:normAutofit fontScale="92500" lnSpcReduction="10000"/>
          </a:bodyPr>
          <a:lstStyle/>
          <a:p>
            <a:pPr marL="274032" indent="-274032" algn="ctr">
              <a:buClr>
                <a:schemeClr val="accent3"/>
              </a:buClr>
              <a:buNone/>
              <a:defRPr/>
            </a:pPr>
            <a:r>
              <a:rPr lang="en-US" b="1" dirty="0"/>
              <a:t>October 16-18, 2024</a:t>
            </a:r>
          </a:p>
        </p:txBody>
      </p:sp>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29764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ESD Compliance Verification Technician to TR53</a:t>
            </a:r>
            <a:endParaRPr lang="en-US" sz="2800" b="1" dirty="0">
              <a:solidFill>
                <a:schemeClr val="accent5">
                  <a:lumMod val="50000"/>
                </a:schemeClr>
              </a:solidFill>
            </a:endParaRPr>
          </a:p>
        </p:txBody>
      </p:sp>
      <p:sp>
        <p:nvSpPr>
          <p:cNvPr id="11" name="Rectangle 10"/>
          <p:cNvSpPr/>
          <p:nvPr/>
        </p:nvSpPr>
        <p:spPr>
          <a:xfrm>
            <a:off x="273918" y="5747571"/>
            <a:ext cx="8565282" cy="461665"/>
          </a:xfrm>
          <a:prstGeom prst="rect">
            <a:avLst/>
          </a:prstGeom>
        </p:spPr>
        <p:txBody>
          <a:bodyPr wrap="square">
            <a:spAutoFit/>
          </a:bodyPr>
          <a:lstStyle/>
          <a:p>
            <a:pPr marL="136525">
              <a:defRPr/>
            </a:pPr>
            <a:r>
              <a:rPr lang="en-US" sz="2400" b="1" dirty="0">
                <a:solidFill>
                  <a:prstClr val="black"/>
                </a:solidFill>
                <a:latin typeface="Calibri"/>
                <a:cs typeface="+mn-cs"/>
              </a:rPr>
              <a:t>Register: https://www.esda.org/events/</a:t>
            </a:r>
          </a:p>
        </p:txBody>
      </p:sp>
      <p:sp>
        <p:nvSpPr>
          <p:cNvPr id="8" name="Rectangle 7"/>
          <p:cNvSpPr/>
          <p:nvPr/>
        </p:nvSpPr>
        <p:spPr>
          <a:xfrm>
            <a:off x="299357" y="3712797"/>
            <a:ext cx="8713409" cy="2062103"/>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EOS/ESD Association, Inc. established ESD Compliance Verification Technician, which is based on the ESDA’s technical report, ESD-TR53 Compliance Verification of ESD Protective Equipment and Materials.</a:t>
            </a:r>
          </a:p>
          <a:p>
            <a:pPr algn="l"/>
            <a:r>
              <a:rPr lang="en-US" sz="1600" b="0" i="0" dirty="0">
                <a:solidFill>
                  <a:srgbClr val="2C2C2C"/>
                </a:solidFill>
                <a:effectLst/>
                <a:latin typeface="Source Sans Pro" panose="020B0503030403020204" pitchFamily="34" charset="0"/>
              </a:rPr>
              <a:t>Become certified by industry leaders, developers, and authors of ESD-TR53.</a:t>
            </a:r>
          </a:p>
          <a:p>
            <a:pPr algn="l"/>
            <a:r>
              <a:rPr lang="en-US" sz="1600" b="0" i="0" dirty="0">
                <a:solidFill>
                  <a:srgbClr val="2C2C2C"/>
                </a:solidFill>
                <a:effectLst/>
                <a:latin typeface="Source Sans Pro" panose="020B0503030403020204" pitchFamily="34" charset="0"/>
              </a:rPr>
              <a:t>The ESD Compliance Verification Technician certification provides an understanding of ESD concepts, how compliance verification fits into an ESD control program, and details all the necessary equipment, methods, and best practices to successfully conduct compliance verification within your organization.</a:t>
            </a:r>
          </a:p>
        </p:txBody>
      </p:sp>
      <p:sp>
        <p:nvSpPr>
          <p:cNvPr id="5" name="Rectangle 3">
            <a:extLst>
              <a:ext uri="{FF2B5EF4-FFF2-40B4-BE49-F238E27FC236}">
                <a16:creationId xmlns:a16="http://schemas.microsoft.com/office/drawing/2014/main" id="{B5849552-8559-0EB7-44A8-C5E55F152FE6}"/>
              </a:ext>
            </a:extLst>
          </p:cNvPr>
          <p:cNvSpPr txBox="1">
            <a:spLocks noChangeArrowheads="1"/>
          </p:cNvSpPr>
          <p:nvPr/>
        </p:nvSpPr>
        <p:spPr>
          <a:xfrm>
            <a:off x="1005464" y="2728419"/>
            <a:ext cx="7757536" cy="84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032" indent="-274032" algn="ctr">
              <a:buClr>
                <a:schemeClr val="accent3"/>
              </a:buClr>
              <a:buFont typeface="Arial" panose="020B0604020202020204" pitchFamily="34" charset="0"/>
              <a:buNone/>
              <a:defRPr/>
            </a:pPr>
            <a:r>
              <a:rPr lang="en-US" sz="2000" dirty="0" err="1"/>
              <a:t>Canmax</a:t>
            </a:r>
            <a:r>
              <a:rPr lang="en-US" sz="2000" dirty="0"/>
              <a:t> Technologies, Co., Ltd., 99 </a:t>
            </a:r>
            <a:r>
              <a:rPr lang="en-US" sz="2000" dirty="0" err="1"/>
              <a:t>Shuangma</a:t>
            </a:r>
            <a:r>
              <a:rPr lang="en-US" sz="2000" dirty="0"/>
              <a:t> Street, </a:t>
            </a:r>
          </a:p>
          <a:p>
            <a:pPr marL="274032" indent="-274032" algn="ctr">
              <a:buClr>
                <a:schemeClr val="accent3"/>
              </a:buClr>
              <a:buFont typeface="Arial" panose="020B0604020202020204" pitchFamily="34" charset="0"/>
              <a:buNone/>
              <a:defRPr/>
            </a:pPr>
            <a:r>
              <a:rPr lang="en-US" sz="2000" dirty="0"/>
              <a:t>Suzhou Industrial Park, 215121, P.R. China</a:t>
            </a:r>
          </a:p>
        </p:txBody>
      </p:sp>
    </p:spTree>
    <p:extLst>
      <p:ext uri="{BB962C8B-B14F-4D97-AF65-F5344CB8AC3E}">
        <p14:creationId xmlns:p14="http://schemas.microsoft.com/office/powerpoint/2010/main" val="35082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339969" y="1366911"/>
            <a:ext cx="8346832"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4800" b="1" dirty="0">
                <a:solidFill>
                  <a:schemeClr val="accent5">
                    <a:lumMod val="50000"/>
                  </a:schemeClr>
                </a:solidFill>
                <a:latin typeface="Arial" panose="020B0604020202020204" pitchFamily="34" charset="0"/>
              </a:rPr>
              <a:t>ESDA Online Academy</a:t>
            </a:r>
            <a:endParaRPr lang="en-US" sz="4800" b="1" dirty="0">
              <a:solidFill>
                <a:schemeClr val="accent5">
                  <a:lumMod val="50000"/>
                </a:schemeClr>
              </a:solidFill>
            </a:endParaRPr>
          </a:p>
        </p:txBody>
      </p:sp>
      <p:sp>
        <p:nvSpPr>
          <p:cNvPr id="9" name="Content Placeholder 2"/>
          <p:cNvSpPr txBox="1">
            <a:spLocks/>
          </p:cNvSpPr>
          <p:nvPr/>
        </p:nvSpPr>
        <p:spPr>
          <a:xfrm>
            <a:off x="17585" y="2362200"/>
            <a:ext cx="8991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6525" indent="0" algn="ctr">
              <a:buFont typeface="Arial" panose="020B0604020202020204" pitchFamily="34" charset="0"/>
              <a:buNone/>
            </a:pPr>
            <a:r>
              <a:rPr lang="en-US" b="1" dirty="0">
                <a:latin typeface="+mj-lt"/>
              </a:rPr>
              <a:t>Over 40 Online Courses Available for </a:t>
            </a:r>
            <a:br>
              <a:rPr lang="en-US" b="1" dirty="0">
                <a:latin typeface="+mj-lt"/>
              </a:rPr>
            </a:br>
            <a:r>
              <a:rPr lang="en-US" b="1" dirty="0">
                <a:latin typeface="+mj-lt"/>
              </a:rPr>
              <a:t>On-Demand Viewing.</a:t>
            </a:r>
          </a:p>
          <a:p>
            <a:pPr marL="593725" indent="-457200" algn="ctr"/>
            <a:r>
              <a:rPr lang="en-US" dirty="0">
                <a:latin typeface="+mj-lt"/>
              </a:rPr>
              <a:t>Certification Courses</a:t>
            </a:r>
          </a:p>
          <a:p>
            <a:pPr marL="593725" indent="-457200" algn="ctr"/>
            <a:r>
              <a:rPr lang="en-US" dirty="0">
                <a:latin typeface="+mj-lt"/>
              </a:rPr>
              <a:t>Bundle Purchase Options Available</a:t>
            </a:r>
          </a:p>
        </p:txBody>
      </p:sp>
      <p:sp>
        <p:nvSpPr>
          <p:cNvPr id="13" name="Rectangle 12"/>
          <p:cNvSpPr/>
          <p:nvPr/>
        </p:nvSpPr>
        <p:spPr>
          <a:xfrm>
            <a:off x="339969" y="4649450"/>
            <a:ext cx="8458200" cy="1446550"/>
          </a:xfrm>
          <a:prstGeom prst="rect">
            <a:avLst/>
          </a:prstGeom>
        </p:spPr>
        <p:txBody>
          <a:bodyPr wrap="square">
            <a:spAutoFit/>
          </a:bodyPr>
          <a:lstStyle/>
          <a:p>
            <a:pPr marL="136525" indent="0" algn="ctr">
              <a:buNone/>
            </a:pPr>
            <a:r>
              <a:rPr lang="en-US" sz="3200" dirty="0"/>
              <a:t>For a complete list of courses and registration information please visit:</a:t>
            </a:r>
          </a:p>
          <a:p>
            <a:pPr marL="136525" indent="0" algn="ctr">
              <a:buNone/>
            </a:pPr>
            <a:r>
              <a:rPr lang="en-US" sz="2400" dirty="0">
                <a:hlinkClick r:id="rId3"/>
              </a:rPr>
              <a:t>https://www.esda.org/store/training-and-education/?category=3</a:t>
            </a:r>
            <a:endParaRPr lang="en-US" sz="2400" b="1" dirty="0"/>
          </a:p>
        </p:txBody>
      </p:sp>
    </p:spTree>
    <p:extLst>
      <p:ext uri="{BB962C8B-B14F-4D97-AF65-F5344CB8AC3E}">
        <p14:creationId xmlns:p14="http://schemas.microsoft.com/office/powerpoint/2010/main" val="316127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8" y="1383214"/>
            <a:ext cx="1280160" cy="1348372"/>
          </a:xfrm>
          <a:prstGeom prst="rect">
            <a:avLst/>
          </a:prstGeom>
        </p:spPr>
      </p:pic>
      <p:sp>
        <p:nvSpPr>
          <p:cNvPr id="2" name="Content Placeholder 1"/>
          <p:cNvSpPr>
            <a:spLocks noGrp="1"/>
          </p:cNvSpPr>
          <p:nvPr>
            <p:ph idx="1"/>
          </p:nvPr>
        </p:nvSpPr>
        <p:spPr>
          <a:xfrm>
            <a:off x="1671446" y="1748388"/>
            <a:ext cx="8087108" cy="1752600"/>
          </a:xfrm>
        </p:spPr>
        <p:txBody>
          <a:bodyPr>
            <a:normAutofit/>
          </a:bodyPr>
          <a:lstStyle/>
          <a:p>
            <a:pPr marL="0" indent="0">
              <a:buNone/>
            </a:pPr>
            <a:r>
              <a:rPr lang="en-US" sz="2400" b="1" dirty="0">
                <a:solidFill>
                  <a:schemeClr val="accent5">
                    <a:lumMod val="50000"/>
                  </a:schemeClr>
                </a:solidFill>
              </a:rPr>
              <a:t>ESD Certified Professional-Program Manager</a:t>
            </a:r>
          </a:p>
          <a:p>
            <a:pPr marL="0" indent="0">
              <a:buNone/>
            </a:pPr>
            <a:r>
              <a:rPr lang="en-US" sz="2000" dirty="0"/>
              <a:t>Intended for individuals who are involved in designing, implementing, managing, and auditing ESD control programs in their facilities.</a:t>
            </a:r>
          </a:p>
        </p:txBody>
      </p:sp>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8" name="Content Placeholder 1"/>
          <p:cNvSpPr txBox="1">
            <a:spLocks/>
          </p:cNvSpPr>
          <p:nvPr/>
        </p:nvSpPr>
        <p:spPr>
          <a:xfrm>
            <a:off x="1660940" y="2895600"/>
            <a:ext cx="7483060" cy="1789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ESD Certified Professional-Device Design</a:t>
            </a:r>
          </a:p>
          <a:p>
            <a:pPr marL="0" indent="0">
              <a:buFont typeface="Arial" panose="020B0604020202020204" pitchFamily="34" charset="0"/>
              <a:buNone/>
            </a:pPr>
            <a:r>
              <a:rPr lang="en-US" sz="2000" dirty="0"/>
              <a:t>This program is intended for individuals who are involved in designing, characterizing and implementing improved ESD protection designs.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34" y="2737565"/>
            <a:ext cx="1280160" cy="1348371"/>
          </a:xfrm>
          <a:prstGeom prst="rect">
            <a:avLst/>
          </a:prstGeom>
        </p:spPr>
      </p:pic>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2" name="TextBox 11"/>
          <p:cNvSpPr txBox="1"/>
          <p:nvPr/>
        </p:nvSpPr>
        <p:spPr>
          <a:xfrm>
            <a:off x="1676400" y="4020445"/>
            <a:ext cx="7483060" cy="1077218"/>
          </a:xfrm>
          <a:prstGeom prst="rect">
            <a:avLst/>
          </a:prstGeom>
          <a:noFill/>
        </p:spPr>
        <p:txBody>
          <a:bodyPr wrap="square" rtlCol="0">
            <a:spAutoFit/>
          </a:bodyPr>
          <a:lstStyle/>
          <a:p>
            <a:r>
              <a:rPr lang="en-US" sz="2400" b="1" dirty="0">
                <a:solidFill>
                  <a:srgbClr val="4BACC6">
                    <a:lumMod val="50000"/>
                  </a:srgbClr>
                </a:solidFill>
              </a:rPr>
              <a:t>Device Stress Testing Certification </a:t>
            </a:r>
          </a:p>
          <a:p>
            <a:r>
              <a:rPr lang="en-US" sz="2000" dirty="0">
                <a:solidFill>
                  <a:prstClr val="black"/>
                </a:solidFill>
              </a:rPr>
              <a:t>Intended for individuals who are involved in ESD or Latch-up stress testing. Offered completely online.</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349" y="4105396"/>
            <a:ext cx="1280160" cy="1348373"/>
          </a:xfrm>
          <a:prstGeom prst="rect">
            <a:avLst/>
          </a:prstGeom>
          <a:noFill/>
          <a:ln>
            <a:noFill/>
          </a:ln>
        </p:spPr>
      </p:pic>
    </p:spTree>
    <p:extLst>
      <p:ext uri="{BB962C8B-B14F-4D97-AF65-F5344CB8AC3E}">
        <p14:creationId xmlns:p14="http://schemas.microsoft.com/office/powerpoint/2010/main" val="153506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pic>
        <p:nvPicPr>
          <p:cNvPr id="5" name="Picture 4" descr="Logo, company name&#10;&#10;Description automatically generated">
            <a:extLst>
              <a:ext uri="{FF2B5EF4-FFF2-40B4-BE49-F238E27FC236}">
                <a16:creationId xmlns:a16="http://schemas.microsoft.com/office/drawing/2014/main" id="{1DBAD87F-FAC2-C362-5B12-C2BF9791E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03" y="1655108"/>
            <a:ext cx="1280160" cy="1272732"/>
          </a:xfrm>
          <a:prstGeom prst="rect">
            <a:avLst/>
          </a:prstGeom>
        </p:spPr>
      </p:pic>
      <p:sp>
        <p:nvSpPr>
          <p:cNvPr id="14" name="TextBox 13">
            <a:extLst>
              <a:ext uri="{FF2B5EF4-FFF2-40B4-BE49-F238E27FC236}">
                <a16:creationId xmlns:a16="http://schemas.microsoft.com/office/drawing/2014/main" id="{AE32B43B-2E26-8C53-C5DB-74EA4625D2AF}"/>
              </a:ext>
            </a:extLst>
          </p:cNvPr>
          <p:cNvSpPr txBox="1"/>
          <p:nvPr/>
        </p:nvSpPr>
        <p:spPr>
          <a:xfrm>
            <a:off x="1716079" y="1682305"/>
            <a:ext cx="7483060" cy="1692771"/>
          </a:xfrm>
          <a:prstGeom prst="rect">
            <a:avLst/>
          </a:prstGeom>
          <a:noFill/>
        </p:spPr>
        <p:txBody>
          <a:bodyPr wrap="square" rtlCol="0">
            <a:spAutoFit/>
          </a:bodyPr>
          <a:lstStyle/>
          <a:p>
            <a:r>
              <a:rPr lang="en-US" sz="2400" b="1" dirty="0">
                <a:solidFill>
                  <a:srgbClr val="4BACC6">
                    <a:lumMod val="50000"/>
                  </a:srgbClr>
                </a:solidFill>
              </a:rPr>
              <a:t>ESD for Circuit Design Engineers Certification (ECEC 1)</a:t>
            </a:r>
          </a:p>
          <a:p>
            <a:r>
              <a:rPr lang="en-US" sz="2000" dirty="0">
                <a:solidFill>
                  <a:srgbClr val="2C2C2C"/>
                </a:solidFill>
                <a:latin typeface="Source Sans Pro" panose="020B0503030403020204" pitchFamily="34" charset="0"/>
              </a:rPr>
              <a:t>P</a:t>
            </a:r>
            <a:r>
              <a:rPr lang="en-US" sz="2000" b="0" i="0" dirty="0">
                <a:solidFill>
                  <a:srgbClr val="2C2C2C"/>
                </a:solidFill>
                <a:effectLst/>
                <a:latin typeface="Source Sans Pro" panose="020B0503030403020204" pitchFamily="34" charset="0"/>
              </a:rPr>
              <a:t>rovides the circuit design engineer with the knowledge and the skills to implement ESD protection circuits and latch-up mitigation on their integrated circuit (IC) designs using industry-proven best practices.</a:t>
            </a:r>
            <a:endParaRPr lang="en-US" sz="2000" dirty="0">
              <a:solidFill>
                <a:prstClr val="black"/>
              </a:solidFill>
            </a:endParaRPr>
          </a:p>
        </p:txBody>
      </p:sp>
      <p:pic>
        <p:nvPicPr>
          <p:cNvPr id="16" name="Picture 15">
            <a:extLst>
              <a:ext uri="{FF2B5EF4-FFF2-40B4-BE49-F238E27FC236}">
                <a16:creationId xmlns:a16="http://schemas.microsoft.com/office/drawing/2014/main" id="{82BCF326-0324-81C2-C4FD-8EC6103D33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503" y="3429000"/>
            <a:ext cx="1280160" cy="1272731"/>
          </a:xfrm>
          <a:prstGeom prst="rect">
            <a:avLst/>
          </a:prstGeom>
        </p:spPr>
      </p:pic>
      <p:sp>
        <p:nvSpPr>
          <p:cNvPr id="17" name="Content Placeholder 1">
            <a:extLst>
              <a:ext uri="{FF2B5EF4-FFF2-40B4-BE49-F238E27FC236}">
                <a16:creationId xmlns:a16="http://schemas.microsoft.com/office/drawing/2014/main" id="{5A7B3271-11C6-48FF-82DC-BB70E93468ED}"/>
              </a:ext>
            </a:extLst>
          </p:cNvPr>
          <p:cNvSpPr>
            <a:spLocks noGrp="1"/>
          </p:cNvSpPr>
          <p:nvPr>
            <p:ph idx="1"/>
          </p:nvPr>
        </p:nvSpPr>
        <p:spPr>
          <a:xfrm>
            <a:off x="1719996" y="3429000"/>
            <a:ext cx="7313120" cy="1752600"/>
          </a:xfrm>
        </p:spPr>
        <p:txBody>
          <a:bodyPr>
            <a:normAutofit/>
          </a:bodyPr>
          <a:lstStyle/>
          <a:p>
            <a:pPr marL="0" indent="0">
              <a:buNone/>
            </a:pPr>
            <a:r>
              <a:rPr lang="en-US" sz="2400" b="1" dirty="0">
                <a:solidFill>
                  <a:schemeClr val="accent5">
                    <a:lumMod val="50000"/>
                  </a:schemeClr>
                </a:solidFill>
              </a:rPr>
              <a:t>ESDA Certified Professional instructor</a:t>
            </a:r>
          </a:p>
          <a:p>
            <a:pPr marL="0" indent="0">
              <a:buNone/>
            </a:pPr>
            <a:r>
              <a:rPr lang="en-US" sz="2000" dirty="0"/>
              <a:t>This class teaches the knowledge and skills needed to develop and deliver an effective and rewarding presentation.</a:t>
            </a:r>
          </a:p>
        </p:txBody>
      </p:sp>
      <p:sp>
        <p:nvSpPr>
          <p:cNvPr id="18" name="Content Placeholder 1">
            <a:extLst>
              <a:ext uri="{FF2B5EF4-FFF2-40B4-BE49-F238E27FC236}">
                <a16:creationId xmlns:a16="http://schemas.microsoft.com/office/drawing/2014/main" id="{0DBB64E4-DAC5-2CD5-E7A7-40B0B25E0EE2}"/>
              </a:ext>
            </a:extLst>
          </p:cNvPr>
          <p:cNvSpPr txBox="1">
            <a:spLocks/>
          </p:cNvSpPr>
          <p:nvPr/>
        </p:nvSpPr>
        <p:spPr>
          <a:xfrm>
            <a:off x="1684137" y="4820412"/>
            <a:ext cx="7483060" cy="1789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ESD Design Engineer Certification (EDEC)</a:t>
            </a:r>
          </a:p>
          <a:p>
            <a:pPr marL="0" indent="0">
              <a:buFont typeface="Arial" panose="020B0604020202020204" pitchFamily="34" charset="0"/>
              <a:buNone/>
            </a:pPr>
            <a:r>
              <a:rPr lang="en-US" sz="2000" dirty="0"/>
              <a:t>This certification provides courses that give the foundation for ESD Design Engineers. Courses cover integrated circuit ESD, protection designs, testing essentials, troubleshooting, failure analysis and TLP fundamental.</a:t>
            </a:r>
          </a:p>
        </p:txBody>
      </p:sp>
      <p:pic>
        <p:nvPicPr>
          <p:cNvPr id="19" name="Picture 18">
            <a:extLst>
              <a:ext uri="{FF2B5EF4-FFF2-40B4-BE49-F238E27FC236}">
                <a16:creationId xmlns:a16="http://schemas.microsoft.com/office/drawing/2014/main" id="{E36B858B-75E7-AA79-89E9-0C13827FC2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628" y="4843791"/>
            <a:ext cx="1280160" cy="1272731"/>
          </a:xfrm>
          <a:prstGeom prst="rect">
            <a:avLst/>
          </a:prstGeom>
        </p:spPr>
      </p:pic>
    </p:spTree>
    <p:extLst>
      <p:ext uri="{BB962C8B-B14F-4D97-AF65-F5344CB8AC3E}">
        <p14:creationId xmlns:p14="http://schemas.microsoft.com/office/powerpoint/2010/main" val="317826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6" name="TextBox 15">
            <a:extLst>
              <a:ext uri="{FF2B5EF4-FFF2-40B4-BE49-F238E27FC236}">
                <a16:creationId xmlns:a16="http://schemas.microsoft.com/office/drawing/2014/main" id="{0E81A2F0-B37A-43A7-B78D-ACE6A8DF17D5}"/>
              </a:ext>
            </a:extLst>
          </p:cNvPr>
          <p:cNvSpPr txBox="1"/>
          <p:nvPr/>
        </p:nvSpPr>
        <p:spPr>
          <a:xfrm>
            <a:off x="1684137" y="1933428"/>
            <a:ext cx="7037832" cy="2000548"/>
          </a:xfrm>
          <a:prstGeom prst="rect">
            <a:avLst/>
          </a:prstGeom>
          <a:noFill/>
        </p:spPr>
        <p:txBody>
          <a:bodyPr wrap="square" rtlCol="0">
            <a:spAutoFit/>
          </a:bodyPr>
          <a:lstStyle/>
          <a:p>
            <a:r>
              <a:rPr lang="en-US" sz="2400" b="1" dirty="0">
                <a:solidFill>
                  <a:srgbClr val="4BACC6">
                    <a:lumMod val="50000"/>
                  </a:srgbClr>
                </a:solidFill>
              </a:rPr>
              <a:t>ESD Control Program Auditor Certification</a:t>
            </a:r>
          </a:p>
          <a:p>
            <a:r>
              <a:rPr lang="en-US" sz="2000" dirty="0">
                <a:solidFill>
                  <a:prstClr val="black"/>
                </a:solidFill>
              </a:rPr>
              <a:t>The certification teaches the knowledge and skills needed to successfully integrate ESD Control Program audits within an organization’s quality management system internal audit program. Resources, such as; checklists, training slides, and guidance documents will be made available to attendees.</a:t>
            </a:r>
          </a:p>
        </p:txBody>
      </p:sp>
      <p:pic>
        <p:nvPicPr>
          <p:cNvPr id="17" name="Picture 16">
            <a:extLst>
              <a:ext uri="{FF2B5EF4-FFF2-40B4-BE49-F238E27FC236}">
                <a16:creationId xmlns:a16="http://schemas.microsoft.com/office/drawing/2014/main" id="{15F9B132-7C17-420C-B71B-86416D34ED2B}"/>
              </a:ext>
            </a:extLst>
          </p:cNvPr>
          <p:cNvPicPr>
            <a:picLocks noChangeAspect="1"/>
          </p:cNvPicPr>
          <p:nvPr/>
        </p:nvPicPr>
        <p:blipFill>
          <a:blip r:embed="rId3" cstate="print">
            <a:extLst>
              <a:ext uri="{28A0092B-C50C-407E-A947-70E740481C1C}">
                <a14:useLocalDpi xmlns:a14="http://schemas.microsoft.com/office/drawing/2010/main" val="0"/>
              </a:ext>
            </a:extLst>
          </a:blip>
          <a:srcRect l="676" r="676"/>
          <a:stretch/>
        </p:blipFill>
        <p:spPr>
          <a:xfrm>
            <a:off x="228600" y="1981200"/>
            <a:ext cx="1280160" cy="1290181"/>
          </a:xfrm>
          <a:prstGeom prst="rect">
            <a:avLst/>
          </a:prstGeom>
        </p:spPr>
      </p:pic>
      <p:pic>
        <p:nvPicPr>
          <p:cNvPr id="14" name="Picture 13">
            <a:extLst>
              <a:ext uri="{FF2B5EF4-FFF2-40B4-BE49-F238E27FC236}">
                <a16:creationId xmlns:a16="http://schemas.microsoft.com/office/drawing/2014/main" id="{1B157A37-5014-483E-5505-D6D023D11F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6188" y="3685287"/>
            <a:ext cx="1280160" cy="1272731"/>
          </a:xfrm>
          <a:prstGeom prst="rect">
            <a:avLst/>
          </a:prstGeom>
        </p:spPr>
      </p:pic>
      <p:sp>
        <p:nvSpPr>
          <p:cNvPr id="15" name="Content Placeholder 1">
            <a:extLst>
              <a:ext uri="{FF2B5EF4-FFF2-40B4-BE49-F238E27FC236}">
                <a16:creationId xmlns:a16="http://schemas.microsoft.com/office/drawing/2014/main" id="{3FDED4C1-21ED-838B-5D48-C2193F48DFEE}"/>
              </a:ext>
            </a:extLst>
          </p:cNvPr>
          <p:cNvSpPr>
            <a:spLocks noGrp="1"/>
          </p:cNvSpPr>
          <p:nvPr>
            <p:ph idx="1"/>
          </p:nvPr>
        </p:nvSpPr>
        <p:spPr>
          <a:xfrm>
            <a:off x="1741646" y="4012641"/>
            <a:ext cx="7347586" cy="1752600"/>
          </a:xfrm>
        </p:spPr>
        <p:txBody>
          <a:bodyPr>
            <a:normAutofit fontScale="92500" lnSpcReduction="20000"/>
          </a:bodyPr>
          <a:lstStyle/>
          <a:p>
            <a:pPr marL="0" indent="0">
              <a:buNone/>
            </a:pPr>
            <a:r>
              <a:rPr lang="en-US" sz="2400" b="1" dirty="0">
                <a:solidFill>
                  <a:schemeClr val="accent5">
                    <a:lumMod val="50000"/>
                  </a:schemeClr>
                </a:solidFill>
              </a:rPr>
              <a:t>ESD Program Associate Certification</a:t>
            </a:r>
          </a:p>
          <a:p>
            <a:pPr marL="0" indent="0">
              <a:buNone/>
            </a:pPr>
            <a:r>
              <a:rPr lang="en-US" sz="2000" dirty="0"/>
              <a:t>This is comprised on three online classes and a knowledge assessment test. It provides the Basics of ESD, necessary fundamental information, the How </a:t>
            </a:r>
            <a:r>
              <a:rPr lang="en-US" sz="2000" dirty="0" err="1"/>
              <a:t>To’s</a:t>
            </a:r>
            <a:r>
              <a:rPr lang="en-US" sz="2000" dirty="0"/>
              <a:t> of measurement and equipment, and a one day S20.20 class meant to provide an introduction to control program basics and auditing.</a:t>
            </a:r>
          </a:p>
        </p:txBody>
      </p:sp>
    </p:spTree>
    <p:extLst>
      <p:ext uri="{BB962C8B-B14F-4D97-AF65-F5344CB8AC3E}">
        <p14:creationId xmlns:p14="http://schemas.microsoft.com/office/powerpoint/2010/main" val="23699774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14340</TotalTime>
  <Words>1928</Words>
  <Application>Microsoft Office PowerPoint</Application>
  <PresentationFormat>On-screen Show (4:3)</PresentationFormat>
  <Paragraphs>121</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Source Sans Pro</vt:lpstr>
      <vt:lpstr>Times New Roman</vt:lpstr>
      <vt:lpstr>1_Office Theme</vt:lpstr>
      <vt:lpstr>Office Theme</vt:lpstr>
      <vt:lpstr>2_Office Theme</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 Standards</vt:lpstr>
      <vt:lpstr>EOS/ESD Association, Inc. Symposium Proceedings</vt:lpstr>
      <vt:lpstr>Compliance Posters</vt:lpstr>
      <vt:lpstr>Join our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System Level Testing</dc:title>
  <dc:creator>Michael</dc:creator>
  <cp:lastModifiedBy>ESD Association</cp:lastModifiedBy>
  <cp:revision>338</cp:revision>
  <cp:lastPrinted>2019-07-18T15:08:45Z</cp:lastPrinted>
  <dcterms:created xsi:type="dcterms:W3CDTF">2013-01-11T14:49:21Z</dcterms:created>
  <dcterms:modified xsi:type="dcterms:W3CDTF">2024-05-14T15:45:11Z</dcterms:modified>
</cp:coreProperties>
</file>