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  <p:sldMasterId id="2147483837" r:id="rId2"/>
  </p:sldMasterIdLst>
  <p:notesMasterIdLst>
    <p:notesMasterId r:id="rId22"/>
  </p:notesMasterIdLst>
  <p:handoutMasterIdLst>
    <p:handoutMasterId r:id="rId23"/>
  </p:handoutMasterIdLst>
  <p:sldIdLst>
    <p:sldId id="402" r:id="rId3"/>
    <p:sldId id="380" r:id="rId4"/>
    <p:sldId id="405" r:id="rId5"/>
    <p:sldId id="393" r:id="rId6"/>
    <p:sldId id="396" r:id="rId7"/>
    <p:sldId id="400" r:id="rId8"/>
    <p:sldId id="406" r:id="rId9"/>
    <p:sldId id="404" r:id="rId10"/>
    <p:sldId id="379" r:id="rId11"/>
    <p:sldId id="363" r:id="rId12"/>
    <p:sldId id="364" r:id="rId13"/>
    <p:sldId id="372" r:id="rId14"/>
    <p:sldId id="373" r:id="rId15"/>
    <p:sldId id="368" r:id="rId16"/>
    <p:sldId id="369" r:id="rId17"/>
    <p:sldId id="371" r:id="rId18"/>
    <p:sldId id="383" r:id="rId19"/>
    <p:sldId id="387" r:id="rId20"/>
    <p:sldId id="358" r:id="rId2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9933"/>
    <a:srgbClr val="FFFF66"/>
    <a:srgbClr val="FFCC00"/>
    <a:srgbClr val="E0E501"/>
    <a:srgbClr val="006600"/>
    <a:srgbClr val="008000"/>
    <a:srgbClr val="DAD757"/>
    <a:srgbClr val="593264"/>
    <a:srgbClr val="BBE4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1" autoAdjust="0"/>
    <p:restoredTop sz="94660"/>
  </p:normalViewPr>
  <p:slideViewPr>
    <p:cSldViewPr>
      <p:cViewPr varScale="1">
        <p:scale>
          <a:sx n="108" d="100"/>
          <a:sy n="108" d="100"/>
        </p:scale>
        <p:origin x="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266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266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DFB7612B-4A13-4424-B20F-6467D22B5274}" type="datetimeFigureOut">
              <a:rPr lang="en-US" smtClean="0"/>
              <a:t>04/18/2019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554"/>
            <a:ext cx="2971800" cy="464265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30554"/>
            <a:ext cx="2971800" cy="464265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2687F61E-E8B4-4C02-AF7B-BCA7488A9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064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7E1DF2E6-59A7-43FD-B09B-78CB029929CE}" type="datetimeFigureOut">
              <a:rPr lang="en-US" smtClean="0"/>
              <a:t>04/18/2019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15791"/>
            <a:ext cx="5486400" cy="4183380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4D40ED65-4BF7-4318-B09E-D33400DDA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544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334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D72E-A36F-4947-AE4E-AF7E541E3B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04/18/2019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F770-8F8E-404D-8A5B-7BACB22CB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76200" y="3429000"/>
            <a:ext cx="9296400" cy="16764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50000"/>
                </a:schemeClr>
              </a:gs>
              <a:gs pos="29000">
                <a:schemeClr val="accent5">
                  <a:lumMod val="75000"/>
                </a:schemeClr>
              </a:gs>
            </a:gsLst>
            <a:lin ang="0" scaled="0"/>
          </a:gradFill>
          <a:ln>
            <a:noFill/>
          </a:ln>
          <a:effectLst>
            <a:outerShdw blurRad="203200" dist="38100" dir="7200000" algn="t" rotWithShape="0">
              <a:prstClr val="black">
                <a:alpha val="8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53218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919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1340-1119-4946-9560-2645FD98FF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04/18/2019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This presentation is available for use by members to promote EOS/ESD Association, Inc. activities.No alteration of content or use of EOS/ESD Association, Inc. logo permitted.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F770-8F8E-404D-8A5B-7BACB22CB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8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6AC2-CCFD-4666-886A-914CCB1129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04/18/2019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This presentation is available for use by members to promote EOS/ESD Association, Inc. activities.No alteration of content or use of EOS/ESD Association, Inc. logo permitted.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F770-8F8E-404D-8A5B-7BACB22CB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334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0F81-08CA-499F-BEF1-616B47CD4C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04/18/2019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This presentation is available for use by members to promote EOS/ESD Association, Inc. activities.No alteration of content or use of EOS/ESD Association, Inc. logo permitted.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F770-8F8E-404D-8A5B-7BACB22CB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76200" y="3429000"/>
            <a:ext cx="9296400" cy="16764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50000"/>
                </a:schemeClr>
              </a:gs>
              <a:gs pos="29000">
                <a:schemeClr val="accent5">
                  <a:lumMod val="75000"/>
                </a:schemeClr>
              </a:gs>
            </a:gsLst>
            <a:lin ang="0" scaled="0"/>
          </a:gradFill>
          <a:ln>
            <a:noFill/>
          </a:ln>
          <a:effectLst>
            <a:outerShdw blurRad="203200" dist="38100" dir="7200000" algn="t" rotWithShape="0">
              <a:prstClr val="black">
                <a:alpha val="8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53218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7685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C556-41CF-4F30-89FE-36C25E1FE8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04/18/2019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This presentation is available for use by members to promote EOS/ESD Association, Inc. activities.No alteration of content or use of EOS/ESD Association, Inc. logo permitted.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F770-8F8E-404D-8A5B-7BACB22CB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entagon 6"/>
          <p:cNvSpPr/>
          <p:nvPr userDrawn="1"/>
        </p:nvSpPr>
        <p:spPr>
          <a:xfrm>
            <a:off x="-47538" y="457199"/>
            <a:ext cx="8429538" cy="609601"/>
          </a:xfrm>
          <a:prstGeom prst="homePlate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50000"/>
                </a:schemeClr>
              </a:gs>
              <a:gs pos="32000">
                <a:schemeClr val="accent5">
                  <a:lumMod val="75000"/>
                </a:schemeClr>
              </a:gs>
            </a:gsLst>
            <a:lin ang="0" scaled="0"/>
          </a:gradFill>
          <a:ln>
            <a:noFill/>
          </a:ln>
          <a:effectLst>
            <a:outerShdw blurRad="203200" dist="38100" dir="7200000" algn="t" rotWithShape="0">
              <a:prstClr val="black">
                <a:alpha val="8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498"/>
            <a:ext cx="7467600" cy="11430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51732" y="1150689"/>
            <a:ext cx="8096774" cy="110456"/>
          </a:xfrm>
          <a:custGeom>
            <a:avLst/>
            <a:gdLst>
              <a:gd name="connsiteX0" fmla="*/ 0 w 8096774"/>
              <a:gd name="connsiteY0" fmla="*/ 0 h 110456"/>
              <a:gd name="connsiteX1" fmla="*/ 8096774 w 8096774"/>
              <a:gd name="connsiteY1" fmla="*/ 0 h 110456"/>
              <a:gd name="connsiteX2" fmla="*/ 8096774 w 8096774"/>
              <a:gd name="connsiteY2" fmla="*/ 110456 h 110456"/>
              <a:gd name="connsiteX3" fmla="*/ 0 w 8096774"/>
              <a:gd name="connsiteY3" fmla="*/ 110456 h 110456"/>
              <a:gd name="connsiteX4" fmla="*/ 0 w 8096774"/>
              <a:gd name="connsiteY4" fmla="*/ 0 h 110456"/>
              <a:gd name="connsiteX0" fmla="*/ 0 w 8096774"/>
              <a:gd name="connsiteY0" fmla="*/ 0 h 110456"/>
              <a:gd name="connsiteX1" fmla="*/ 8096774 w 8096774"/>
              <a:gd name="connsiteY1" fmla="*/ 0 h 110456"/>
              <a:gd name="connsiteX2" fmla="*/ 7970939 w 8096774"/>
              <a:gd name="connsiteY2" fmla="*/ 110456 h 110456"/>
              <a:gd name="connsiteX3" fmla="*/ 0 w 8096774"/>
              <a:gd name="connsiteY3" fmla="*/ 110456 h 110456"/>
              <a:gd name="connsiteX4" fmla="*/ 0 w 8096774"/>
              <a:gd name="connsiteY4" fmla="*/ 0 h 11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774" h="110456">
                <a:moveTo>
                  <a:pt x="0" y="0"/>
                </a:moveTo>
                <a:lnTo>
                  <a:pt x="8096774" y="0"/>
                </a:lnTo>
                <a:lnTo>
                  <a:pt x="7970939" y="110456"/>
                </a:lnTo>
                <a:lnTo>
                  <a:pt x="0" y="11045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5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  <a:gs pos="0">
                <a:schemeClr val="accent5">
                  <a:lumMod val="75000"/>
                </a:schemeClr>
              </a:gs>
            </a:gsLst>
            <a:lin ang="0" scaled="0"/>
          </a:gradFill>
          <a:ln>
            <a:noFill/>
          </a:ln>
          <a:effectLst>
            <a:outerShdw blurRad="203200" dist="38100" dir="7200000" algn="t" rotWithShape="0">
              <a:prstClr val="black">
                <a:alpha val="8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24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7981-3035-45AF-B1ED-C89E03C43E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04/18/2019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This presentation is available for use by members to promote EOS/ESD Association, Inc. activities.No alteration of content or use of EOS/ESD Association, Inc. logo permitted.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F770-8F8E-404D-8A5B-7BACB22CB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466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CE4AB-1751-4675-ADEB-A5A08B3EBC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04/18/2019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This presentation is available for use by members to promote EOS/ESD Association, Inc. activities.No alteration of content or use of EOS/ESD Association, Inc. logo permitted.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F770-8F8E-404D-8A5B-7BACB22CB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376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37BC-E890-47F5-A97C-5B5BECCC63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04/18/2019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This presentation is available for use by members to promote EOS/ESD Association, Inc. activities.No alteration of content or use of EOS/ESD Association, Inc. logo permitted.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F770-8F8E-404D-8A5B-7BACB22CB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651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552F-A00A-4E5F-B33C-44242040A8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04/18/2019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This presentation is available for use by members to promote EOS/ESD Association, Inc. activities.No alteration of content or use of EOS/ESD Association, Inc. logo permitted.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F770-8F8E-404D-8A5B-7BACB22CB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74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C4EC9-FF87-40E8-A9D7-AAB38383C1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04/18/2019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This presentation is available for use by members to promote EOS/ESD Association, Inc. activities.No alteration of content or use of EOS/ESD Association, Inc. logo permitted.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F770-8F8E-404D-8A5B-7BACB22CB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229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368E-FD60-4F3B-9D1B-9A9C89164E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04/18/2019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This presentation is available for use by members to promote EOS/ESD Association, Inc. activities.No alteration of content or use of EOS/ESD Association, Inc. logo permitted.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F770-8F8E-404D-8A5B-7BACB22CB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0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entagon 6"/>
          <p:cNvSpPr/>
          <p:nvPr userDrawn="1"/>
        </p:nvSpPr>
        <p:spPr>
          <a:xfrm>
            <a:off x="-47538" y="457199"/>
            <a:ext cx="8429538" cy="609601"/>
          </a:xfrm>
          <a:prstGeom prst="homePlate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50000"/>
                </a:schemeClr>
              </a:gs>
              <a:gs pos="32000">
                <a:schemeClr val="accent5">
                  <a:lumMod val="75000"/>
                </a:schemeClr>
              </a:gs>
            </a:gsLst>
            <a:lin ang="0" scaled="0"/>
          </a:gradFill>
          <a:ln>
            <a:noFill/>
          </a:ln>
          <a:effectLst>
            <a:outerShdw blurRad="203200" dist="38100" dir="7200000" algn="t" rotWithShape="0">
              <a:prstClr val="black">
                <a:alpha val="8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498"/>
            <a:ext cx="7467600" cy="11430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51732" y="1150689"/>
            <a:ext cx="8096774" cy="110456"/>
          </a:xfrm>
          <a:custGeom>
            <a:avLst/>
            <a:gdLst>
              <a:gd name="connsiteX0" fmla="*/ 0 w 8096774"/>
              <a:gd name="connsiteY0" fmla="*/ 0 h 110456"/>
              <a:gd name="connsiteX1" fmla="*/ 8096774 w 8096774"/>
              <a:gd name="connsiteY1" fmla="*/ 0 h 110456"/>
              <a:gd name="connsiteX2" fmla="*/ 8096774 w 8096774"/>
              <a:gd name="connsiteY2" fmla="*/ 110456 h 110456"/>
              <a:gd name="connsiteX3" fmla="*/ 0 w 8096774"/>
              <a:gd name="connsiteY3" fmla="*/ 110456 h 110456"/>
              <a:gd name="connsiteX4" fmla="*/ 0 w 8096774"/>
              <a:gd name="connsiteY4" fmla="*/ 0 h 110456"/>
              <a:gd name="connsiteX0" fmla="*/ 0 w 8096774"/>
              <a:gd name="connsiteY0" fmla="*/ 0 h 110456"/>
              <a:gd name="connsiteX1" fmla="*/ 8096774 w 8096774"/>
              <a:gd name="connsiteY1" fmla="*/ 0 h 110456"/>
              <a:gd name="connsiteX2" fmla="*/ 7970939 w 8096774"/>
              <a:gd name="connsiteY2" fmla="*/ 110456 h 110456"/>
              <a:gd name="connsiteX3" fmla="*/ 0 w 8096774"/>
              <a:gd name="connsiteY3" fmla="*/ 110456 h 110456"/>
              <a:gd name="connsiteX4" fmla="*/ 0 w 8096774"/>
              <a:gd name="connsiteY4" fmla="*/ 0 h 11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774" h="110456">
                <a:moveTo>
                  <a:pt x="0" y="0"/>
                </a:moveTo>
                <a:lnTo>
                  <a:pt x="8096774" y="0"/>
                </a:lnTo>
                <a:lnTo>
                  <a:pt x="7970939" y="110456"/>
                </a:lnTo>
                <a:lnTo>
                  <a:pt x="0" y="11045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5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  <a:gs pos="0">
                <a:schemeClr val="accent5">
                  <a:lumMod val="75000"/>
                </a:schemeClr>
              </a:gs>
            </a:gsLst>
            <a:lin ang="0" scaled="0"/>
          </a:gradFill>
          <a:ln>
            <a:noFill/>
          </a:ln>
          <a:effectLst>
            <a:outerShdw blurRad="203200" dist="38100" dir="7200000" algn="t" rotWithShape="0">
              <a:prstClr val="black">
                <a:alpha val="8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780" y="5943600"/>
            <a:ext cx="948252" cy="765048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4588-884C-42A8-8AC2-2A45EF228B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04/18/2019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presentation is available for use by members to promote EOS/ESD Association, Inc. activities.</a:t>
            </a:r>
          </a:p>
          <a:p>
            <a:r>
              <a:rPr lang="en-US"/>
              <a:t>No alteration of content or use of EOS/ESD Association, Inc. logo permitted.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F770-8F8E-404D-8A5B-7BACB22CB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59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DB2A-A7E9-4874-A0D1-E5FAC1C0D3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04/18/2019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This presentation is available for use by members to promote EOS/ESD Association, Inc. activities.No alteration of content or use of EOS/ESD Association, Inc. logo permitted.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F770-8F8E-404D-8A5B-7BACB22CB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120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2990-D8D1-4DD5-981E-DBEA5BACFB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04/18/2019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This presentation is available for use by members to promote EOS/ESD Association, Inc. activities.No alteration of content or use of EOS/ESD Association, Inc. logo permitted.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F770-8F8E-404D-8A5B-7BACB22CB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12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9A6A-6FEE-4E21-A2DF-900A584CC7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04/18/2019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This presentation is available for use by members to promote EOS/ESD Association, Inc. activities.No alteration of content or use of EOS/ESD Association, Inc. logo permitted.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F770-8F8E-404D-8A5B-7BACB22CB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1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6594-465E-48DF-BA1A-D421CE7B0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04/18/2019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This presentation is available for use by members to promote EOS/ESD Association, Inc. activities.No alteration of content or use of EOS/ESD Association, Inc. logo permitted.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F770-8F8E-404D-8A5B-7BACB22CB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7059-E1DF-45B8-800D-AF2409E254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04/18/2019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F770-8F8E-404D-8A5B-7BACB22CB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4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E16C-DFC2-4E2F-ABAE-30F1FC5E4D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04/18/2019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This presentation is available for use by members to promote EOS/ESD Association, Inc. activities.No alteration of content or use of EOS/ESD Association, Inc. logo permitted.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F770-8F8E-404D-8A5B-7BACB22CB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7D0D-7A64-4389-8975-E38DBA942F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04/18/2019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This presentation is available for use by members to promote EOS/ESD Association, Inc. activities.No alteration of content or use of EOS/ESD Association, Inc. logo permitted.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F770-8F8E-404D-8A5B-7BACB22CB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8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B4EB-B2F8-42AA-BEDC-F3026C8F8A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04/18/2019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This presentation is available for use by members to promote EOS/ESD Association, Inc. activities.No alteration of content or use of EOS/ESD Association, Inc. logo permitted.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F770-8F8E-404D-8A5B-7BACB22CB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92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4EDE-75C0-417C-B76B-013F278700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04/18/2019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This presentation is available for use by members to promote EOS/ESD Association, Inc. activities.No alteration of content or use of EOS/ESD Association, Inc. logo permitted.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F770-8F8E-404D-8A5B-7BACB22CB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24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D126-B987-46E7-AD8C-501C439069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04/18/2019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This presentation is available for use by members to promote EOS/ESD Association, Inc. activities.No alteration of content or use of EOS/ESD Association, Inc. logo permitted.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F770-8F8E-404D-8A5B-7BACB22CB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4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14588-884C-42A8-8AC2-2A45EF228B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04/18/2019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6F770-8F8E-404D-8A5B-7BACB22CB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28598"/>
            <a:ext cx="746760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096000"/>
            <a:ext cx="8305800" cy="39687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/>
              <a:t>This presentation is available for use by members to promote EOS/ESD Association, Inc. activities.</a:t>
            </a:r>
          </a:p>
          <a:p>
            <a:r>
              <a:rPr lang="en-US"/>
              <a:t>No alteration of content or use of EOS/ESD Association, Inc. logo permitted.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25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B0AC5-D65B-4155-BF28-FCE611BAD1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04/18/2019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This presentation is available for use by members to promote EOS/ESD Association, Inc. activities.No alteration of content or use of EOS/ESD Association, Inc. logo permitted.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6F770-8F8E-404D-8A5B-7BACB22CB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28598"/>
            <a:ext cx="746760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049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://www.esda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EOS/ESD Association, Inc.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39969" y="1366911"/>
            <a:ext cx="8465234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000"/>
              </a:lnSpc>
              <a:defRPr/>
            </a:pP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848" y="1246870"/>
            <a:ext cx="822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kern="0" dirty="0">
                <a:solidFill>
                  <a:srgbClr val="009999"/>
                </a:solidFill>
                <a:latin typeface="Arial" panose="020B0604020202020204" pitchFamily="34" charset="0"/>
              </a:rPr>
              <a:t>Tutorials</a:t>
            </a:r>
            <a:endParaRPr lang="en-US" sz="3200" kern="0" dirty="0">
              <a:solidFill>
                <a:srgbClr val="009999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797" y="1905000"/>
            <a:ext cx="83468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May 7th-9th, 2019</a:t>
            </a:r>
            <a:br>
              <a:rPr lang="en-US" sz="2000" b="1" dirty="0"/>
            </a:br>
            <a:endParaRPr lang="en-US" sz="2000" dirty="0"/>
          </a:p>
          <a:p>
            <a:r>
              <a:rPr lang="en-US" dirty="0"/>
              <a:t>May 7 (½ Day)  ESD Myths that Impact ESD Auditing </a:t>
            </a:r>
            <a:br>
              <a:rPr lang="en-US" dirty="0"/>
            </a:br>
            <a:r>
              <a:rPr lang="en-US" dirty="0"/>
              <a:t>           (½ Day)   FC101: How </a:t>
            </a:r>
            <a:r>
              <a:rPr lang="en-US" dirty="0" err="1"/>
              <a:t>To's</a:t>
            </a:r>
            <a:r>
              <a:rPr lang="en-US" dirty="0"/>
              <a:t> of In-Plant ESD Auditing and Evaluation Measurements </a:t>
            </a:r>
          </a:p>
          <a:p>
            <a:r>
              <a:rPr lang="en-US" dirty="0"/>
              <a:t>May 8 (½ Day) Cont’d FC101: How </a:t>
            </a:r>
            <a:r>
              <a:rPr lang="en-US" dirty="0" err="1"/>
              <a:t>To's</a:t>
            </a:r>
            <a:r>
              <a:rPr lang="en-US" dirty="0"/>
              <a:t> of In-Plant ESD Auditing and Evaluation 		         Measurements</a:t>
            </a:r>
            <a:br>
              <a:rPr lang="en-US" dirty="0"/>
            </a:br>
            <a:r>
              <a:rPr lang="en-US" dirty="0"/>
              <a:t>           (½ Day)  Hands-on ESD Measurements &amp; Auditing Pitfalls</a:t>
            </a:r>
          </a:p>
          <a:p>
            <a:r>
              <a:rPr lang="en-US" dirty="0"/>
              <a:t>May 9 FC170: ESD Training for Internal Auditors and Supplier Quality Engineers</a:t>
            </a:r>
          </a:p>
          <a:p>
            <a:br>
              <a:rPr lang="en-US" sz="2000" dirty="0"/>
            </a:br>
            <a:r>
              <a:rPr lang="en-US" dirty="0"/>
              <a:t>Teradyne Conference Center</a:t>
            </a:r>
            <a:br>
              <a:rPr lang="en-US" sz="2000" dirty="0"/>
            </a:br>
            <a:r>
              <a:rPr lang="en-US" dirty="0"/>
              <a:t>600 Riverpark Drive</a:t>
            </a:r>
            <a:br>
              <a:rPr lang="en-US" sz="2000" dirty="0"/>
            </a:br>
            <a:r>
              <a:rPr lang="en-US" dirty="0"/>
              <a:t>North Reading, MA 01864</a:t>
            </a:r>
            <a:r>
              <a:rPr lang="en-US" sz="2000" dirty="0"/>
              <a:t> 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649" y="6461125"/>
            <a:ext cx="8305800" cy="396875"/>
          </a:xfrm>
        </p:spPr>
        <p:txBody>
          <a:bodyPr/>
          <a:lstStyle/>
          <a:p>
            <a:r>
              <a:rPr lang="en-US"/>
              <a:t>This presentation is available for use by members to promote EOS/ESD Association, Inc. activities.</a:t>
            </a:r>
          </a:p>
          <a:p>
            <a:r>
              <a:rPr lang="en-US"/>
              <a:t>No alteration of content or other use of EOS/ESD Association, Inc. logo permitted.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2699" y="6096000"/>
            <a:ext cx="7239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6525"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  <a:cs typeface="+mn-cs"/>
              </a:rPr>
              <a:t>Register at </a:t>
            </a:r>
            <a:r>
              <a:rPr lang="en-US" sz="2400" b="1" dirty="0">
                <a:solidFill>
                  <a:prstClr val="black"/>
                </a:solidFill>
              </a:rPr>
              <a:t>www.esda.org/events</a:t>
            </a:r>
            <a:endParaRPr lang="en-US" sz="24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275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EOS/ESD Association, Inc.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780" y="5943600"/>
            <a:ext cx="948252" cy="765048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39969" y="1366911"/>
            <a:ext cx="8346832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  <a:defRPr/>
            </a:pP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ESDA Online Academy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585" y="2362200"/>
            <a:ext cx="89916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 algn="ctr">
              <a:buFont typeface="Arial" panose="020B0604020202020204" pitchFamily="34" charset="0"/>
              <a:buNone/>
            </a:pPr>
            <a:r>
              <a:rPr lang="en-US" b="1" dirty="0">
                <a:latin typeface="+mj-lt"/>
              </a:rPr>
              <a:t>Over 40 Online Courses Available for </a:t>
            </a:r>
            <a:br>
              <a:rPr lang="en-US" b="1" dirty="0">
                <a:latin typeface="+mj-lt"/>
              </a:rPr>
            </a:br>
            <a:r>
              <a:rPr lang="en-US" b="1" dirty="0">
                <a:latin typeface="+mj-lt"/>
              </a:rPr>
              <a:t>On-Demand Viewing.</a:t>
            </a:r>
          </a:p>
          <a:p>
            <a:pPr marL="593725" indent="-457200" algn="ctr"/>
            <a:r>
              <a:rPr lang="en-US" dirty="0">
                <a:latin typeface="+mj-lt"/>
              </a:rPr>
              <a:t>Certification Courses</a:t>
            </a:r>
          </a:p>
          <a:p>
            <a:pPr marL="593725" indent="-457200" algn="ctr"/>
            <a:r>
              <a:rPr lang="en-US" dirty="0">
                <a:latin typeface="+mj-lt"/>
              </a:rPr>
              <a:t>Bundle Purchase Options Available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9969" y="4649450"/>
            <a:ext cx="8458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525" indent="0" algn="ctr">
              <a:buNone/>
            </a:pPr>
            <a:r>
              <a:rPr lang="en-US" sz="3200" dirty="0"/>
              <a:t>For a complete list of courses and registration information please visit:</a:t>
            </a:r>
          </a:p>
          <a:p>
            <a:pPr marL="136525" indent="0" algn="ctr">
              <a:buNone/>
            </a:pPr>
            <a:r>
              <a:rPr lang="en-US" sz="2400" b="1" dirty="0"/>
              <a:t>www.esda.org/training-and-education/online-training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649" y="6461125"/>
            <a:ext cx="8305800" cy="396875"/>
          </a:xfrm>
        </p:spPr>
        <p:txBody>
          <a:bodyPr/>
          <a:lstStyle/>
          <a:p>
            <a:r>
              <a:rPr lang="en-US" dirty="0"/>
              <a:t>This presentation is available for use by members to promote EOS/ESD Association, Inc. activities.</a:t>
            </a:r>
          </a:p>
          <a:p>
            <a:r>
              <a:rPr lang="en-US" dirty="0"/>
              <a:t>No alteration of content or other use of EOS/ESD Association, Inc. logo permitted.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71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8" y="1383214"/>
            <a:ext cx="1280160" cy="134837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1446" y="1748388"/>
            <a:ext cx="8087108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ESD Certified Professional-Program Manager</a:t>
            </a:r>
          </a:p>
          <a:p>
            <a:pPr marL="0" indent="0">
              <a:buNone/>
            </a:pPr>
            <a:r>
              <a:rPr lang="en-US" sz="2000" dirty="0"/>
              <a:t>Intended for individuals who are involved in designing, implementing, managing, and auditing ESD control programs in their facilities.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EOS/ESD Association, Inc.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780" y="5943600"/>
            <a:ext cx="948252" cy="765048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684137" y="1143000"/>
            <a:ext cx="7078863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000"/>
              </a:lnSpc>
              <a:defRPr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Certification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1660940" y="2895600"/>
            <a:ext cx="7483060" cy="178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ESD Certified Professional-Device Design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This program is intended for individuals who are involved in designing, characterizing and implementing improved ESD protection designs. 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34" y="2737565"/>
            <a:ext cx="1280160" cy="134837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075205" y="6400800"/>
            <a:ext cx="7239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6525">
              <a:defRPr/>
            </a:pPr>
            <a:r>
              <a:rPr lang="en-US" sz="2400" b="1" dirty="0">
                <a:solidFill>
                  <a:prstClr val="black"/>
                </a:solidFill>
              </a:rPr>
              <a:t> www.esda.org/certification/</a:t>
            </a:r>
            <a:endParaRPr lang="en-US" sz="24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4020445"/>
            <a:ext cx="74830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BACC6">
                    <a:lumMod val="50000"/>
                  </a:srgbClr>
                </a:solidFill>
              </a:rPr>
              <a:t>Device Stress Testing Certification </a:t>
            </a:r>
          </a:p>
          <a:p>
            <a:r>
              <a:rPr lang="en-US" sz="2000" dirty="0">
                <a:solidFill>
                  <a:prstClr val="black"/>
                </a:solidFill>
              </a:rPr>
              <a:t>Intended for individuals who are involved in ESD or Latch-up stress testing. Offered completely online.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9" y="4105396"/>
            <a:ext cx="1280160" cy="134837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1676400" y="5034958"/>
            <a:ext cx="7037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BACC6">
                    <a:lumMod val="50000"/>
                  </a:srgbClr>
                </a:solidFill>
              </a:rPr>
              <a:t>TR53 Technician Certification</a:t>
            </a:r>
          </a:p>
          <a:p>
            <a:r>
              <a:rPr lang="en-US" sz="2000" dirty="0">
                <a:solidFill>
                  <a:prstClr val="black"/>
                </a:solidFill>
              </a:rPr>
              <a:t>The TR53 Technician Certification Program is based on the ESDA's technical report, ESD-TR53 Compliance Verification of ESD Protective Equipment and Materials.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8"/>
          <a:stretch/>
        </p:blipFill>
        <p:spPr>
          <a:xfrm>
            <a:off x="237934" y="5486400"/>
            <a:ext cx="1280160" cy="129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63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427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9999"/>
                </a:solidFill>
              </a:rPr>
              <a:t>Choose one of ESDA’s Standards Packages to meet all of your document needs!</a:t>
            </a:r>
          </a:p>
          <a:p>
            <a:r>
              <a:rPr lang="en-US" sz="2800" b="1" dirty="0"/>
              <a:t>Hardcopy Standard Subscription Package </a:t>
            </a:r>
            <a:r>
              <a:rPr lang="en-US" sz="2800" dirty="0"/>
              <a:t>- Provides hard copies of current documents, with the exception of the ESD TR20.20-ESD Handbook, compiled in a special binder. </a:t>
            </a:r>
          </a:p>
          <a:p>
            <a:r>
              <a:rPr lang="en-US" sz="2800" b="1" dirty="0"/>
              <a:t>Enterprise-Wide Standards License - </a:t>
            </a:r>
            <a:r>
              <a:rPr lang="en-US" sz="2800" dirty="0"/>
              <a:t>Provides unlimited users, in all of your company’s facilities worldwide, with copies of ESDA standards documents in PDF format for placement on an internal network. </a:t>
            </a:r>
            <a:endParaRPr lang="en-US" sz="2800" baseline="30000" dirty="0"/>
          </a:p>
          <a:p>
            <a:r>
              <a:rPr lang="en-US" sz="2800" b="1" dirty="0"/>
              <a:t>Per User Electronic Standards Package </a:t>
            </a:r>
            <a:r>
              <a:rPr lang="en-US" sz="2800" dirty="0"/>
              <a:t>- Provides one user/site with copies of ESDA standards documents in secure PDF format. </a:t>
            </a:r>
          </a:p>
          <a:p>
            <a:r>
              <a:rPr lang="en-US" sz="2800" b="1" dirty="0"/>
              <a:t>Multi User Electronic Individual Standards </a:t>
            </a:r>
            <a:r>
              <a:rPr lang="en-US" sz="2800" dirty="0"/>
              <a:t>- Provides multiple users with a copy of an individual ESDA standards document in secure PDF format. 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EOS/ESD Association, Inc. Standards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5486400"/>
            <a:ext cx="7543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525" indent="0" algn="ctr">
              <a:buNone/>
            </a:pPr>
            <a:r>
              <a:rPr lang="en-US" sz="2800" dirty="0"/>
              <a:t>For details and ordering information please visit:</a:t>
            </a:r>
          </a:p>
          <a:p>
            <a:pPr marL="136525" indent="0" algn="ctr">
              <a:buNone/>
            </a:pPr>
            <a:r>
              <a:rPr lang="en-US" sz="2400" b="1" dirty="0"/>
              <a:t>www.esda.org/standards/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649" y="6461125"/>
            <a:ext cx="8305800" cy="396875"/>
          </a:xfrm>
        </p:spPr>
        <p:txBody>
          <a:bodyPr/>
          <a:lstStyle/>
          <a:p>
            <a:r>
              <a:rPr lang="en-US" dirty="0"/>
              <a:t>This presentation is available for use by members to promote EOS/ESD Association, Inc. activities.</a:t>
            </a:r>
          </a:p>
          <a:p>
            <a:r>
              <a:rPr lang="en-US" dirty="0"/>
              <a:t>No alteration of content or other use of EOS/ESD Association, Inc. logo permitted.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9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42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9999"/>
                </a:solidFill>
              </a:rPr>
              <a:t>The largest collection of electrostatic research and development papers from around the world. </a:t>
            </a:r>
          </a:p>
          <a:p>
            <a:r>
              <a:rPr lang="en-US" sz="2800" b="1" dirty="0"/>
              <a:t>Symposium Proceedings Enterprise-Wide license - </a:t>
            </a:r>
            <a:r>
              <a:rPr lang="en-US" sz="2800" dirty="0"/>
              <a:t>All employees, all locations, company wide. 40 years of symposium proceedings in one set!</a:t>
            </a:r>
            <a:endParaRPr lang="en-US" sz="2800" baseline="30000" dirty="0"/>
          </a:p>
          <a:p>
            <a:r>
              <a:rPr lang="en-US" sz="2800" b="1" dirty="0"/>
              <a:t>Individual Symposium Proceedings </a:t>
            </a:r>
            <a:r>
              <a:rPr lang="en-US" sz="2800" dirty="0"/>
              <a:t>- Symposium proceedings available by year from 1979 through Present. 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90498"/>
            <a:ext cx="8305800" cy="1143001"/>
          </a:xfrm>
        </p:spPr>
        <p:txBody>
          <a:bodyPr>
            <a:noAutofit/>
          </a:bodyPr>
          <a:lstStyle/>
          <a:p>
            <a:r>
              <a:rPr lang="en-US" sz="2800" dirty="0"/>
              <a:t>EOS/ESD Association, Inc. Symposium Proceedings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5334000"/>
            <a:ext cx="7543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525" indent="0" algn="ctr">
              <a:buNone/>
            </a:pPr>
            <a:r>
              <a:rPr lang="en-US" sz="2800" dirty="0"/>
              <a:t>For details and ordering information please visit:</a:t>
            </a:r>
          </a:p>
          <a:p>
            <a:pPr marL="136525" indent="0" algn="ctr">
              <a:buNone/>
            </a:pPr>
            <a:r>
              <a:rPr lang="en-US" sz="2400" b="1" dirty="0"/>
              <a:t>www.esda.org/events/proceedings/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649" y="6461125"/>
            <a:ext cx="8305800" cy="396875"/>
          </a:xfrm>
        </p:spPr>
        <p:txBody>
          <a:bodyPr/>
          <a:lstStyle/>
          <a:p>
            <a:r>
              <a:rPr lang="en-US" dirty="0"/>
              <a:t>This presentation is available for use by members to promote EOS/ESD Association, Inc. activities.</a:t>
            </a:r>
          </a:p>
          <a:p>
            <a:r>
              <a:rPr lang="en-US" dirty="0"/>
              <a:t>No alteration of content or other use of EOS/ESD Association, Inc. logo permitted.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414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Bundle all of your EOS/ESD Association, Inc. needs into one package for easy budgeting!</a:t>
            </a:r>
          </a:p>
          <a:p>
            <a:pPr marL="0" indent="0">
              <a:buNone/>
            </a:pPr>
            <a:r>
              <a:rPr lang="en-US" sz="4000" dirty="0"/>
              <a:t> </a:t>
            </a:r>
          </a:p>
          <a:p>
            <a:r>
              <a:rPr lang="en-US" sz="3600" dirty="0"/>
              <a:t>Level 1 $10,000 (25 Credits)-$400/credit</a:t>
            </a:r>
          </a:p>
          <a:p>
            <a:r>
              <a:rPr lang="en-US" sz="3600" dirty="0"/>
              <a:t>Level 2 $5,000 (12 Credits)-$417/credit</a:t>
            </a:r>
          </a:p>
          <a:p>
            <a:r>
              <a:rPr lang="en-US" sz="3600" dirty="0"/>
              <a:t>Level 3 $2,500 (6 Credits)-$417/credit </a:t>
            </a:r>
          </a:p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57200"/>
            <a:ext cx="8001000" cy="1143001"/>
          </a:xfrm>
        </p:spPr>
        <p:txBody>
          <a:bodyPr>
            <a:noAutofit/>
          </a:bodyPr>
          <a:lstStyle/>
          <a:p>
            <a:r>
              <a:rPr lang="en-US" sz="3600" dirty="0"/>
              <a:t>Corporate Bundle Packages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649" y="6461125"/>
            <a:ext cx="8305800" cy="396875"/>
          </a:xfrm>
        </p:spPr>
        <p:txBody>
          <a:bodyPr/>
          <a:lstStyle/>
          <a:p>
            <a:r>
              <a:rPr lang="en-US" dirty="0"/>
              <a:t>This presentation is available for use by members to promote EOS/ESD Association, Inc. activities.</a:t>
            </a:r>
          </a:p>
          <a:p>
            <a:r>
              <a:rPr lang="en-US" dirty="0"/>
              <a:t>No alteration of content or other use of EOS/ESD Association, Inc. logo permitted.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734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9999"/>
                </a:solidFill>
              </a:rPr>
              <a:t>Credits can be used for:</a:t>
            </a:r>
          </a:p>
          <a:p>
            <a:r>
              <a:rPr lang="en-US" sz="2800" dirty="0"/>
              <a:t>Enterprise-Wide Standards License = 10 bundle credits </a:t>
            </a:r>
          </a:p>
          <a:p>
            <a:r>
              <a:rPr lang="en-US" sz="2800" dirty="0"/>
              <a:t>Per User Standards License = 4 bundle credits </a:t>
            </a:r>
          </a:p>
          <a:p>
            <a:r>
              <a:rPr lang="en-US" sz="2800" dirty="0"/>
              <a:t>One Standards Subscription with Handbook = 3 bundle credits </a:t>
            </a:r>
          </a:p>
          <a:p>
            <a:r>
              <a:rPr lang="en-US" sz="2800" dirty="0"/>
              <a:t>Three Online Academy credits = 1 bundle credit </a:t>
            </a:r>
          </a:p>
          <a:p>
            <a:r>
              <a:rPr lang="en-US" sz="2800" dirty="0"/>
              <a:t>One Symposium Registration = 1 bundle credit </a:t>
            </a:r>
          </a:p>
          <a:p>
            <a:r>
              <a:rPr lang="en-US" sz="2800" dirty="0"/>
              <a:t>One IEW Registration = 4 bundle credits </a:t>
            </a:r>
          </a:p>
          <a:p>
            <a:r>
              <a:rPr lang="en-US" sz="2800" dirty="0"/>
              <a:t>One Two-Day Seminar Registration = 3 bundle credits </a:t>
            </a:r>
          </a:p>
          <a:p>
            <a:r>
              <a:rPr lang="en-US" sz="2800" dirty="0"/>
              <a:t>One Day Tutorial Registration = 1 bundle credit 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Corporate bundle package components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57150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 additional options, custom bundles, or PO acceptance contact:</a:t>
            </a:r>
          </a:p>
          <a:p>
            <a:pPr algn="ctr"/>
            <a:r>
              <a:rPr lang="en-GB" b="1" dirty="0"/>
              <a:t>EOS/ESD Association, Inc.  at </a:t>
            </a:r>
            <a:r>
              <a:rPr lang="en-US" b="1" dirty="0"/>
              <a:t>+1-315-339-6937 or email: info@esda.org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649" y="6461125"/>
            <a:ext cx="8305800" cy="396875"/>
          </a:xfrm>
        </p:spPr>
        <p:txBody>
          <a:bodyPr/>
          <a:lstStyle/>
          <a:p>
            <a:r>
              <a:rPr lang="en-US" dirty="0"/>
              <a:t>This presentation is available for use by members to promote EOS/ESD Association, Inc. activities.</a:t>
            </a:r>
          </a:p>
          <a:p>
            <a:r>
              <a:rPr lang="en-US" dirty="0"/>
              <a:t>No alteration of content or other use of EOS/ESD Association, Inc. logo permitted.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36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1"/>
            <a:ext cx="8686800" cy="3124200"/>
          </a:xfrm>
        </p:spPr>
        <p:txBody>
          <a:bodyPr>
            <a:noAutofit/>
          </a:bodyPr>
          <a:lstStyle/>
          <a:p>
            <a:r>
              <a:rPr lang="en-US" sz="2400" dirty="0"/>
              <a:t>Corporate bundle credits applied to </a:t>
            </a:r>
            <a:r>
              <a:rPr lang="en-US" sz="2400" b="1" dirty="0"/>
              <a:t>EOS/ESD Association, Inc. Tutorial Programs </a:t>
            </a:r>
            <a:r>
              <a:rPr lang="en-US" sz="2400" dirty="0"/>
              <a:t>(example Level 2 &amp; 3)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Full day of Tutorial(s) at $710 = 1 Bundle credit for $417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saving $293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[$ 710 - $ 417]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ANSI/ESD S20.20 Seminar at $1,710 = 3 Bundle credits for $1,251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saving $459 [$ 1,710 - $ 1,251]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Example of Corporate Bundle Application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638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 additional options, custom bundles, or PO acceptance contact:</a:t>
            </a:r>
          </a:p>
          <a:p>
            <a:pPr algn="ctr"/>
            <a:r>
              <a:rPr lang="en-GB" b="1" dirty="0"/>
              <a:t>EOS/ESD Association, Inc.  at </a:t>
            </a:r>
            <a:r>
              <a:rPr lang="en-US" b="1" dirty="0"/>
              <a:t>+1-315-339-6937 or email: info@esda.org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19135" y="4648200"/>
            <a:ext cx="4480560" cy="830997"/>
          </a:xfrm>
          <a:prstGeom prst="rect">
            <a:avLst/>
          </a:prstGeom>
          <a:solidFill>
            <a:srgbClr val="FFFF66"/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Savings potential</a:t>
            </a:r>
          </a:p>
          <a:p>
            <a:pPr algn="ctr"/>
            <a:r>
              <a:rPr lang="en-US" sz="2400" b="1" dirty="0"/>
              <a:t> up to $3,096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649" y="6461125"/>
            <a:ext cx="8305800" cy="396875"/>
          </a:xfrm>
        </p:spPr>
        <p:txBody>
          <a:bodyPr/>
          <a:lstStyle/>
          <a:p>
            <a:r>
              <a:rPr lang="en-US" dirty="0"/>
              <a:t>This presentation is available for use by members to promote EOS/ESD Association, Inc. activities.</a:t>
            </a:r>
          </a:p>
          <a:p>
            <a:r>
              <a:rPr lang="en-US" dirty="0"/>
              <a:t>No alteration of content or other use of EOS/ESD Association, Inc. logo permitted.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237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4231" y="1600200"/>
            <a:ext cx="8686800" cy="3200400"/>
          </a:xfrm>
        </p:spPr>
        <p:txBody>
          <a:bodyPr>
            <a:noAutofit/>
          </a:bodyPr>
          <a:lstStyle/>
          <a:p>
            <a:r>
              <a:rPr lang="en-US" sz="2000" i="1" dirty="0"/>
              <a:t>Reach thousands of potential buyers of ESD control products and services each and every month with the searchable EOS/ESD Association, Inc. website buyers guide! A Buyers Guide listing is $300 annually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90498"/>
            <a:ext cx="7848600" cy="114300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Buyers Guide and Threshold Listings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35362" y="4687424"/>
            <a:ext cx="5105400" cy="1323439"/>
          </a:xfrm>
          <a:prstGeom prst="rect">
            <a:avLst/>
          </a:prstGeom>
          <a:solidFill>
            <a:srgbClr val="FFFF66"/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Register for both Buyers Guide and Threshold Listings and SAVE!</a:t>
            </a:r>
          </a:p>
          <a:p>
            <a:r>
              <a:rPr lang="en-US" sz="2000" dirty="0"/>
              <a:t>To list in both Buyers Guide and Threshold is only $750 per year. That’s a saving of $150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649" y="6461125"/>
            <a:ext cx="8305800" cy="396875"/>
          </a:xfrm>
        </p:spPr>
        <p:txBody>
          <a:bodyPr/>
          <a:lstStyle/>
          <a:p>
            <a:r>
              <a:rPr lang="en-US" dirty="0"/>
              <a:t>This presentation is available for use by members to promote EOS/ESD Association, Inc. activities.</a:t>
            </a:r>
          </a:p>
          <a:p>
            <a:r>
              <a:rPr lang="en-US" dirty="0"/>
              <a:t>No alteration of content or other use of EOS/ESD Association, Inc. logo permitted.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0364">
            <a:off x="692060" y="2895600"/>
            <a:ext cx="2296391" cy="2971800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3267917" y="2971800"/>
            <a:ext cx="5640289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err="1"/>
              <a:t>Threshold</a:t>
            </a:r>
            <a:r>
              <a:rPr lang="en-US" sz="2000" i="1" baseline="30000" dirty="0" err="1"/>
              <a:t>TM</a:t>
            </a:r>
            <a:r>
              <a:rPr lang="en-US" sz="2000" i="1" dirty="0"/>
              <a:t> is downloaded an average of 705 times per month. That means your listing can reach 8,460 readers for only 7 cents each. A Threshold listing is $600 annually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05264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90498"/>
            <a:ext cx="7848600" cy="1143001"/>
          </a:xfrm>
        </p:spPr>
        <p:txBody>
          <a:bodyPr>
            <a:normAutofit/>
          </a:bodyPr>
          <a:lstStyle/>
          <a:p>
            <a:r>
              <a:rPr lang="en-US" b="1" dirty="0"/>
              <a:t>Calendar of Events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649" y="6461125"/>
            <a:ext cx="8305800" cy="396875"/>
          </a:xfrm>
        </p:spPr>
        <p:txBody>
          <a:bodyPr/>
          <a:lstStyle/>
          <a:p>
            <a:r>
              <a:rPr lang="en-US" sz="1100" dirty="0"/>
              <a:t>This presentation is available for use by members to promote EOS/ESD Association, Inc. activities.</a:t>
            </a:r>
          </a:p>
          <a:p>
            <a:r>
              <a:rPr lang="en-US" sz="1100" dirty="0"/>
              <a:t>No alteration of content or other use of EOS/ESD Association, Inc. logo permitted.</a:t>
            </a:r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649" y="1363595"/>
            <a:ext cx="4046434" cy="482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aseline="30000" dirty="0"/>
          </a:p>
          <a:p>
            <a:endParaRPr lang="en-US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942657"/>
            <a:ext cx="468319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aseline="30000" dirty="0"/>
          </a:p>
          <a:p>
            <a:endParaRPr lang="en-US" baseline="30000" dirty="0"/>
          </a:p>
          <a:p>
            <a:endParaRPr lang="en-US" b="1" baseline="30000" dirty="0"/>
          </a:p>
          <a:p>
            <a:r>
              <a:rPr lang="en-US" b="1" baseline="30000" dirty="0"/>
              <a:t>May 7th-9th, 2019</a:t>
            </a:r>
          </a:p>
          <a:p>
            <a:r>
              <a:rPr lang="en-US" baseline="30000" dirty="0"/>
              <a:t>May 7 (½ Day)  ESD Myths that Impact ESD Auditing </a:t>
            </a:r>
          </a:p>
          <a:p>
            <a:r>
              <a:rPr lang="en-US" baseline="30000" dirty="0"/>
              <a:t>           (½ Day)   FC101: How </a:t>
            </a:r>
            <a:r>
              <a:rPr lang="en-US" baseline="30000" dirty="0" err="1"/>
              <a:t>To's</a:t>
            </a:r>
            <a:r>
              <a:rPr lang="en-US" baseline="30000" dirty="0"/>
              <a:t> of In-Plant ESD Auditing and Evaluation Measurements </a:t>
            </a:r>
          </a:p>
          <a:p>
            <a:r>
              <a:rPr lang="en-US" baseline="30000" dirty="0"/>
              <a:t>May 8 (½ Day) Cont’d FC101: How </a:t>
            </a:r>
            <a:r>
              <a:rPr lang="en-US" baseline="30000" dirty="0" err="1"/>
              <a:t>To's</a:t>
            </a:r>
            <a:r>
              <a:rPr lang="en-US" baseline="30000" dirty="0"/>
              <a:t> of In-Plant ESD Auditing and Evaluation Measurements</a:t>
            </a:r>
          </a:p>
          <a:p>
            <a:r>
              <a:rPr lang="en-US" baseline="30000" dirty="0"/>
              <a:t>           (½ Day)  Hands-on ESD Measurements &amp; Auditing Pitfalls</a:t>
            </a:r>
          </a:p>
          <a:p>
            <a:r>
              <a:rPr lang="en-US" baseline="30000" dirty="0"/>
              <a:t>May 9 FC170: ESD Training for Internal Auditors and Supplier Quality Engineers</a:t>
            </a:r>
            <a:br>
              <a:rPr lang="en-US" baseline="30000" dirty="0"/>
            </a:br>
            <a:r>
              <a:rPr lang="en-US" baseline="30000" dirty="0"/>
              <a:t>Teradyne Conference Center</a:t>
            </a:r>
          </a:p>
          <a:p>
            <a:r>
              <a:rPr lang="en-US" baseline="30000" dirty="0"/>
              <a:t>600 Riverpark Drive</a:t>
            </a:r>
          </a:p>
          <a:p>
            <a:r>
              <a:rPr lang="en-US" baseline="30000" dirty="0"/>
              <a:t>North Reading, MA 01864</a:t>
            </a:r>
            <a:br>
              <a:rPr lang="en-US" baseline="30000" dirty="0"/>
            </a:br>
            <a:endParaRPr lang="en-US" baseline="30000" dirty="0"/>
          </a:p>
          <a:p>
            <a:r>
              <a:rPr lang="en-US" b="1" baseline="30000" dirty="0"/>
              <a:t>May 21-24, 2019</a:t>
            </a:r>
          </a:p>
          <a:p>
            <a:r>
              <a:rPr lang="en-US" baseline="30000" dirty="0"/>
              <a:t>Manufacturing Symposium in China</a:t>
            </a:r>
            <a:br>
              <a:rPr lang="en-US" baseline="30000" dirty="0"/>
            </a:br>
            <a:r>
              <a:rPr lang="en-US" baseline="30000" dirty="0"/>
              <a:t>The Hilton Garden Inn</a:t>
            </a:r>
          </a:p>
          <a:p>
            <a:r>
              <a:rPr lang="en-US" baseline="30000" dirty="0"/>
              <a:t>Shanghai China</a:t>
            </a:r>
            <a:br>
              <a:rPr lang="en-US" b="1" baseline="30000" dirty="0"/>
            </a:br>
            <a:endParaRPr lang="en-US" b="1" baseline="30000" dirty="0"/>
          </a:p>
          <a:p>
            <a:r>
              <a:rPr lang="en-US" b="1" baseline="30000" dirty="0"/>
              <a:t>June 3-14, 2019            </a:t>
            </a:r>
          </a:p>
          <a:p>
            <a:r>
              <a:rPr lang="en-US" baseline="30000" dirty="0"/>
              <a:t>Summer Virtual Meeting Series</a:t>
            </a:r>
            <a:br>
              <a:rPr lang="en-US" baseline="30000" dirty="0"/>
            </a:br>
            <a:br>
              <a:rPr lang="en-US" baseline="30000" dirty="0"/>
            </a:br>
            <a:r>
              <a:rPr lang="en-US" b="1" baseline="30000" dirty="0"/>
              <a:t>June 18-19, 2019</a:t>
            </a:r>
          </a:p>
          <a:p>
            <a:r>
              <a:rPr lang="en-US" baseline="30000" dirty="0"/>
              <a:t>June 18 FC100: ESD Basics for the Program Manager</a:t>
            </a:r>
          </a:p>
          <a:p>
            <a:r>
              <a:rPr lang="en-US" baseline="30000" dirty="0"/>
              <a:t>June 19 FC101: How </a:t>
            </a:r>
            <a:r>
              <a:rPr lang="en-US" baseline="30000" dirty="0" err="1"/>
              <a:t>To's</a:t>
            </a:r>
            <a:r>
              <a:rPr lang="en-US" baseline="30000" dirty="0"/>
              <a:t> of In-Plant ESD Auditing and Evaluation Measurements</a:t>
            </a:r>
            <a:br>
              <a:rPr lang="en-US" baseline="30000" dirty="0"/>
            </a:br>
            <a:r>
              <a:rPr lang="en-US" baseline="30000" dirty="0" err="1"/>
              <a:t>DoubleeTree</a:t>
            </a:r>
            <a:r>
              <a:rPr lang="en-US" baseline="30000" dirty="0"/>
              <a:t> by Hilton Hotel Chicago O’Hare Airport - Rosemont</a:t>
            </a:r>
          </a:p>
          <a:p>
            <a:r>
              <a:rPr lang="en-US" baseline="30000" dirty="0"/>
              <a:t>5460 North River Road</a:t>
            </a:r>
          </a:p>
          <a:p>
            <a:r>
              <a:rPr lang="en-US" baseline="30000" dirty="0"/>
              <a:t>Rosemont IL 60018</a:t>
            </a:r>
          </a:p>
          <a:p>
            <a:endParaRPr lang="en-US" baseline="30000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B6670D-DB6B-41C1-8C68-7B9A753E21AA}"/>
              </a:ext>
            </a:extLst>
          </p:cNvPr>
          <p:cNvSpPr txBox="1"/>
          <p:nvPr/>
        </p:nvSpPr>
        <p:spPr>
          <a:xfrm>
            <a:off x="4768921" y="1326650"/>
            <a:ext cx="39624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aseline="30000" dirty="0"/>
          </a:p>
          <a:p>
            <a:r>
              <a:rPr lang="en-US" baseline="30000" dirty="0"/>
              <a:t>September 9-20, 2019 </a:t>
            </a:r>
            <a:br>
              <a:rPr lang="en-US" baseline="30000" dirty="0"/>
            </a:br>
            <a:r>
              <a:rPr lang="en-US" baseline="30000" dirty="0"/>
              <a:t>EOS/ESD Symposium &amp; Exhibits</a:t>
            </a:r>
            <a:br>
              <a:rPr lang="en-US" baseline="30000" dirty="0"/>
            </a:br>
            <a:r>
              <a:rPr lang="en-US" baseline="30000" dirty="0"/>
              <a:t>EOS/ESD Association Meeting Series - Sept 9-15</a:t>
            </a:r>
          </a:p>
          <a:p>
            <a:r>
              <a:rPr lang="en-US" baseline="30000" dirty="0"/>
              <a:t>EOS/ESD Symposium, Tutorials, and Exhibits - Sept 15-20</a:t>
            </a:r>
          </a:p>
          <a:p>
            <a:r>
              <a:rPr lang="en-US" baseline="30000" dirty="0"/>
              <a:t>Riverside Convention Center, Riverside, CA</a:t>
            </a:r>
            <a:br>
              <a:rPr lang="en-US" baseline="30000" dirty="0"/>
            </a:br>
            <a:br>
              <a:rPr lang="en-US" baseline="30000" dirty="0"/>
            </a:br>
            <a:r>
              <a:rPr lang="en-US" b="1" baseline="30000" dirty="0"/>
              <a:t>October 14-18, 2019</a:t>
            </a:r>
          </a:p>
          <a:p>
            <a:r>
              <a:rPr lang="en-US" baseline="30000" dirty="0"/>
              <a:t>Manufacturing Symposium in Penang</a:t>
            </a:r>
          </a:p>
          <a:p>
            <a:r>
              <a:rPr lang="en-US" baseline="30000" dirty="0"/>
              <a:t>Penang Skills Development Centre</a:t>
            </a:r>
          </a:p>
          <a:p>
            <a:r>
              <a:rPr lang="en-US" baseline="30000" dirty="0"/>
              <a:t>Penang, Malaysia</a:t>
            </a:r>
          </a:p>
          <a:p>
            <a:endParaRPr lang="en-US" b="1" baseline="30000" dirty="0"/>
          </a:p>
          <a:p>
            <a:r>
              <a:rPr lang="en-US" b="1" baseline="30000" dirty="0"/>
              <a:t>October 21-22, 2019</a:t>
            </a:r>
            <a:br>
              <a:rPr lang="en-US" b="1" baseline="30000" dirty="0"/>
            </a:br>
            <a:r>
              <a:rPr lang="en-US" baseline="30000" dirty="0"/>
              <a:t>China ESD Forum </a:t>
            </a:r>
            <a:br>
              <a:rPr lang="en-US" baseline="30000" dirty="0"/>
            </a:br>
            <a:r>
              <a:rPr lang="en-US" baseline="30000" dirty="0" err="1"/>
              <a:t>Canmax</a:t>
            </a:r>
            <a:r>
              <a:rPr lang="en-US" baseline="30000" dirty="0"/>
              <a:t>, 99 </a:t>
            </a:r>
            <a:r>
              <a:rPr lang="en-US" baseline="30000" dirty="0" err="1"/>
              <a:t>Shuangma</a:t>
            </a:r>
            <a:r>
              <a:rPr lang="en-US" baseline="30000" dirty="0"/>
              <a:t> Street, Suzhou Industrial Park, Jiangsu, Suzhou, China</a:t>
            </a:r>
          </a:p>
          <a:p>
            <a:endParaRPr lang="en-US" b="1" baseline="30000" dirty="0"/>
          </a:p>
          <a:p>
            <a:r>
              <a:rPr lang="en-US" b="1" baseline="30000" dirty="0"/>
              <a:t>October 24-25, 2019</a:t>
            </a:r>
            <a:br>
              <a:rPr lang="en-US" b="1" baseline="30000" dirty="0"/>
            </a:br>
            <a:r>
              <a:rPr lang="en-US" baseline="30000" dirty="0"/>
              <a:t>Tutorials in China </a:t>
            </a:r>
            <a:br>
              <a:rPr lang="en-US" baseline="30000" dirty="0"/>
            </a:br>
            <a:r>
              <a:rPr lang="en-US" baseline="30000" dirty="0" err="1"/>
              <a:t>Canmax</a:t>
            </a:r>
            <a:r>
              <a:rPr lang="en-US" baseline="30000" dirty="0"/>
              <a:t>, 99 </a:t>
            </a:r>
            <a:r>
              <a:rPr lang="en-US" baseline="30000" dirty="0" err="1"/>
              <a:t>Shuangma</a:t>
            </a:r>
            <a:r>
              <a:rPr lang="en-US" baseline="30000" dirty="0"/>
              <a:t> Street, Suzhou Industrial Park, Jiangsu, Suzhou, China</a:t>
            </a:r>
          </a:p>
          <a:p>
            <a:br>
              <a:rPr lang="en-US" b="1" baseline="30000" dirty="0"/>
            </a:br>
            <a:br>
              <a:rPr lang="en-US" b="1" baseline="30000" dirty="0"/>
            </a:br>
            <a:r>
              <a:rPr lang="en-US" b="1" baseline="30000" dirty="0"/>
              <a:t>May 4-8, 2020</a:t>
            </a:r>
            <a:br>
              <a:rPr lang="en-US" b="1" baseline="30000" dirty="0"/>
            </a:br>
            <a:r>
              <a:rPr lang="en-US" baseline="30000" dirty="0"/>
              <a:t>International ESD Workshop (IEW)</a:t>
            </a:r>
            <a:br>
              <a:rPr lang="en-US" baseline="30000" dirty="0"/>
            </a:br>
            <a:r>
              <a:rPr lang="en-US" baseline="30000" dirty="0" err="1"/>
              <a:t>Tagungshotel</a:t>
            </a:r>
            <a:r>
              <a:rPr lang="en-US" baseline="30000" dirty="0"/>
              <a:t> </a:t>
            </a:r>
            <a:r>
              <a:rPr lang="en-US" baseline="30000" dirty="0" err="1"/>
              <a:t>Jesteburg</a:t>
            </a:r>
            <a:endParaRPr lang="en-US" baseline="30000" dirty="0"/>
          </a:p>
          <a:p>
            <a:r>
              <a:rPr lang="en-US" baseline="30000" dirty="0"/>
              <a:t>Hamburg, Germany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564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9942" y="216883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i="1" baseline="30000" dirty="0">
                <a:solidFill>
                  <a:srgbClr val="C00000"/>
                </a:solidFill>
              </a:rPr>
              <a:t>Setting the Global Standards for Static Control! </a:t>
            </a:r>
          </a:p>
          <a:p>
            <a:pPr marL="0" indent="0" algn="ctr">
              <a:buNone/>
            </a:pPr>
            <a:r>
              <a:rPr lang="en-US" sz="5400" baseline="30000" dirty="0"/>
              <a:t>EOS/ESD Association, Inc.  </a:t>
            </a:r>
            <a:br>
              <a:rPr lang="en-US" sz="5400" baseline="30000" dirty="0"/>
            </a:br>
            <a:r>
              <a:rPr lang="en-US" sz="5400" baseline="30000" dirty="0"/>
              <a:t>7900 Turin Rd., Bldg. 3  </a:t>
            </a:r>
            <a:br>
              <a:rPr lang="en-US" sz="5400" baseline="30000" dirty="0"/>
            </a:br>
            <a:r>
              <a:rPr lang="en-US" sz="5400" baseline="30000" dirty="0"/>
              <a:t>Rome, NY  13440-2069, USA</a:t>
            </a:r>
          </a:p>
          <a:p>
            <a:pPr marL="0" indent="0" algn="ctr">
              <a:buNone/>
            </a:pPr>
            <a:r>
              <a:rPr lang="en-US" sz="5400" baseline="30000" dirty="0"/>
              <a:t>PH +1-315-339-6937 </a:t>
            </a:r>
            <a:br>
              <a:rPr lang="en-US" sz="5400" baseline="30000" dirty="0"/>
            </a:br>
            <a:r>
              <a:rPr lang="en-US" sz="5400" baseline="30000" dirty="0"/>
              <a:t>Email: info@esda.org </a:t>
            </a:r>
            <a:br>
              <a:rPr lang="en-US" sz="5400" baseline="30000" dirty="0"/>
            </a:br>
            <a:r>
              <a:rPr lang="en-US" sz="5400" baseline="30000" dirty="0">
                <a:hlinkClick r:id="rId2"/>
              </a:rPr>
              <a:t>www.esda.org</a:t>
            </a:r>
            <a:br>
              <a:rPr lang="en-US" sz="5400" baseline="30000" dirty="0"/>
            </a:br>
            <a:endParaRPr lang="en-US" sz="5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Join our team!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780" y="5943600"/>
            <a:ext cx="948252" cy="76504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649" y="6461125"/>
            <a:ext cx="8305800" cy="396875"/>
          </a:xfrm>
        </p:spPr>
        <p:txBody>
          <a:bodyPr/>
          <a:lstStyle/>
          <a:p>
            <a:r>
              <a:rPr lang="en-US" dirty="0"/>
              <a:t>This presentation is available for use by members to promote EOS/ESD Association, Inc. activities.</a:t>
            </a:r>
          </a:p>
          <a:p>
            <a:r>
              <a:rPr lang="en-US" dirty="0"/>
              <a:t>No alteration of content or other use of EOS/ESD Association, Inc. logo permitted.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210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EOS/ESD Association, Inc.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41261" y="990600"/>
            <a:ext cx="8738848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  <a:defRPr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EOS/ESD Manufacturing Symposium in China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81200"/>
            <a:ext cx="7315200" cy="762000"/>
          </a:xfrm>
        </p:spPr>
        <p:txBody>
          <a:bodyPr rtlCol="0">
            <a:normAutofit fontScale="92500" lnSpcReduction="20000"/>
          </a:bodyPr>
          <a:lstStyle/>
          <a:p>
            <a:pPr marL="274032" indent="-274032" algn="ctr">
              <a:buClr>
                <a:schemeClr val="accent3"/>
              </a:buClr>
              <a:buNone/>
              <a:defRPr/>
            </a:pPr>
            <a:r>
              <a:rPr lang="en-US" b="1" dirty="0"/>
              <a:t>May 21-24, 2019          Shanghai, China</a:t>
            </a:r>
            <a:br>
              <a:rPr lang="en-US" dirty="0"/>
            </a:br>
            <a:endParaRPr lang="en-US" sz="2400" b="1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5638800"/>
            <a:ext cx="8311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525"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  <a:cs typeface="+mn-cs"/>
              </a:rPr>
              <a:t>Register at </a:t>
            </a:r>
            <a:r>
              <a:rPr lang="en-US" sz="2400" b="1" dirty="0">
                <a:solidFill>
                  <a:prstClr val="black"/>
                </a:solidFill>
              </a:rPr>
              <a:t>www.esda.org/events/manufacturingsymposium/</a:t>
            </a:r>
            <a:endParaRPr lang="en-US" sz="24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649" y="6400800"/>
            <a:ext cx="8305800" cy="396875"/>
          </a:xfrm>
        </p:spPr>
        <p:txBody>
          <a:bodyPr/>
          <a:lstStyle/>
          <a:p>
            <a:r>
              <a:rPr lang="en-US" dirty="0"/>
              <a:t>This presentation is available for use by members to promote EOS/ESD Association, Inc. activities.</a:t>
            </a:r>
          </a:p>
          <a:p>
            <a:r>
              <a:rPr lang="en-US" dirty="0"/>
              <a:t>No alteration of content or other use of EOS/ESD Association, Inc. logo permitted.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3" t="9438"/>
          <a:stretch/>
        </p:blipFill>
        <p:spPr>
          <a:xfrm>
            <a:off x="685800" y="2561493"/>
            <a:ext cx="3429000" cy="2783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4447031" y="264003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Attend the EOS/ESD Manufacturing Symposium in China featuring: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ESD Manufacturing and Design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Latest research on EOS and ESD in the rapidly changing world of electronics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311648-C00A-4BCD-87F8-0D0DEBCAF614}"/>
              </a:ext>
            </a:extLst>
          </p:cNvPr>
          <p:cNvSpPr txBox="1"/>
          <p:nvPr/>
        </p:nvSpPr>
        <p:spPr>
          <a:xfrm>
            <a:off x="4267200" y="4049749"/>
            <a:ext cx="487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May 21-22 Symposium</a:t>
            </a:r>
            <a:br>
              <a:rPr lang="en-US" dirty="0"/>
            </a:br>
            <a:r>
              <a:rPr lang="en-US" dirty="0"/>
              <a:t>May 23-24 </a:t>
            </a:r>
            <a:r>
              <a:rPr lang="en-US" sz="1600" dirty="0"/>
              <a:t>ESD Program Development and Assessment</a:t>
            </a:r>
            <a:br>
              <a:rPr lang="en-US" dirty="0"/>
            </a:br>
            <a:r>
              <a:rPr lang="en-US" dirty="0"/>
              <a:t>May 23 Tutorial ESD Basics</a:t>
            </a:r>
            <a:br>
              <a:rPr lang="en-US" dirty="0"/>
            </a:br>
            <a:r>
              <a:rPr lang="en-US" dirty="0"/>
              <a:t>May 24 Tutorials How </a:t>
            </a:r>
            <a:r>
              <a:rPr lang="en-US" dirty="0" err="1"/>
              <a:t>To’s</a:t>
            </a:r>
            <a:br>
              <a:rPr lang="en-US" dirty="0"/>
            </a:br>
            <a:r>
              <a:rPr lang="en-US" dirty="0"/>
              <a:t>May 25 (OPTIONAL) PrM Exam</a:t>
            </a:r>
          </a:p>
        </p:txBody>
      </p:sp>
    </p:spTree>
    <p:extLst>
      <p:ext uri="{BB962C8B-B14F-4D97-AF65-F5344CB8AC3E}">
        <p14:creationId xmlns:p14="http://schemas.microsoft.com/office/powerpoint/2010/main" val="2324235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EOS/ESD Association, Inc.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39969" y="1366911"/>
            <a:ext cx="8465234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000"/>
              </a:lnSpc>
              <a:defRPr/>
            </a:pP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848" y="1246870"/>
            <a:ext cx="822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kern="0" dirty="0">
                <a:solidFill>
                  <a:srgbClr val="009999"/>
                </a:solidFill>
                <a:latin typeface="Arial" panose="020B0604020202020204" pitchFamily="34" charset="0"/>
              </a:rPr>
              <a:t>Tutorials</a:t>
            </a:r>
            <a:endParaRPr lang="en-US" sz="3200" kern="0" dirty="0">
              <a:solidFill>
                <a:srgbClr val="009999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797" y="1905000"/>
            <a:ext cx="850040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June 18-19, 2019</a:t>
            </a:r>
            <a:br>
              <a:rPr lang="en-US" sz="2000" b="1" dirty="0"/>
            </a:br>
            <a:endParaRPr lang="en-US" sz="2000" dirty="0"/>
          </a:p>
          <a:p>
            <a:r>
              <a:rPr lang="en-US" dirty="0"/>
              <a:t>June 18 FC100: ESD Basics for the Program Manager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June 19 FC101: How </a:t>
            </a:r>
            <a:r>
              <a:rPr lang="en-US" dirty="0" err="1"/>
              <a:t>To's</a:t>
            </a:r>
            <a:r>
              <a:rPr lang="en-US" dirty="0"/>
              <a:t> of In-Plant ESD Auditing and Evaluation Measurements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z="2000" dirty="0"/>
            </a:br>
            <a:r>
              <a:rPr lang="en-US" dirty="0" err="1"/>
              <a:t>DoubleeTree</a:t>
            </a:r>
            <a:r>
              <a:rPr lang="en-US" dirty="0"/>
              <a:t> by Hilton O’Hare-Rosemont</a:t>
            </a:r>
            <a:br>
              <a:rPr lang="en-US" dirty="0"/>
            </a:br>
            <a:r>
              <a:rPr lang="en-US" dirty="0"/>
              <a:t>5460 North River Road </a:t>
            </a:r>
            <a:br>
              <a:rPr lang="en-US" dirty="0"/>
            </a:br>
            <a:r>
              <a:rPr lang="en-US" dirty="0"/>
              <a:t>Rosemont, IL 60018</a:t>
            </a:r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649" y="6461125"/>
            <a:ext cx="8305800" cy="396875"/>
          </a:xfrm>
        </p:spPr>
        <p:txBody>
          <a:bodyPr/>
          <a:lstStyle/>
          <a:p>
            <a:r>
              <a:rPr lang="en-US"/>
              <a:t>This presentation is available for use by members to promote EOS/ESD Association, Inc. activities.</a:t>
            </a:r>
          </a:p>
          <a:p>
            <a:r>
              <a:rPr lang="en-US"/>
              <a:t>No alteration of content or other use of EOS/ESD Association, Inc. logo permitted.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2699" y="6096000"/>
            <a:ext cx="7239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6525"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  <a:cs typeface="+mn-cs"/>
              </a:rPr>
              <a:t>Register at </a:t>
            </a:r>
            <a:r>
              <a:rPr lang="en-US" sz="2400" b="1" dirty="0">
                <a:solidFill>
                  <a:prstClr val="black"/>
                </a:solidFill>
              </a:rPr>
              <a:t>www.esda.org/events</a:t>
            </a:r>
            <a:endParaRPr lang="en-US" sz="24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849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EOS/ESD Association, Inc.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39969" y="1366911"/>
            <a:ext cx="8465234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000"/>
              </a:lnSpc>
              <a:defRPr/>
            </a:pP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366911"/>
            <a:ext cx="822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kern="0" dirty="0">
                <a:solidFill>
                  <a:srgbClr val="009999"/>
                </a:solidFill>
                <a:latin typeface="Arial" panose="020B0604020202020204" pitchFamily="34" charset="0"/>
              </a:rPr>
              <a:t>ESDA Standards Committee Meeting</a:t>
            </a:r>
            <a:endParaRPr lang="en-US" sz="3200" kern="0" dirty="0">
              <a:solidFill>
                <a:srgbClr val="009999"/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649" y="6461125"/>
            <a:ext cx="8305800" cy="396875"/>
          </a:xfrm>
        </p:spPr>
        <p:txBody>
          <a:bodyPr/>
          <a:lstStyle/>
          <a:p>
            <a:r>
              <a:rPr lang="en-US"/>
              <a:t>This presentation is available for use by members to promote EOS/ESD Association, Inc. activities.</a:t>
            </a:r>
          </a:p>
          <a:p>
            <a:r>
              <a:rPr lang="en-US"/>
              <a:t>No alteration of content or other use of EOS/ESD Association, Inc. logo permitted.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5257800"/>
            <a:ext cx="723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6525"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  <a:cs typeface="+mn-cs"/>
              </a:rPr>
              <a:t>For meeting </a:t>
            </a:r>
            <a:r>
              <a:rPr lang="en-US" sz="2400" b="1" dirty="0">
                <a:solidFill>
                  <a:prstClr val="black"/>
                </a:solidFill>
              </a:rPr>
              <a:t>schedules visit: https://esda.org/committees/standards-working-groups/ </a:t>
            </a:r>
            <a:endParaRPr lang="en-US" sz="24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D69B8C-9AFE-45D7-A2E8-A74F878538A1}"/>
              </a:ext>
            </a:extLst>
          </p:cNvPr>
          <p:cNvSpPr txBox="1"/>
          <p:nvPr/>
        </p:nvSpPr>
        <p:spPr>
          <a:xfrm>
            <a:off x="266700" y="2286000"/>
            <a:ext cx="701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September 9-16, 2019</a:t>
            </a:r>
          </a:p>
          <a:p>
            <a:r>
              <a:rPr lang="en-US" sz="2000" dirty="0"/>
              <a:t>Meeting Series</a:t>
            </a:r>
            <a:br>
              <a:rPr lang="en-US" sz="2000" dirty="0"/>
            </a:br>
            <a:r>
              <a:rPr lang="en-US" sz="2000" dirty="0"/>
              <a:t>Education, Symposium &amp; Standards Meetings</a:t>
            </a:r>
          </a:p>
          <a:p>
            <a:r>
              <a:rPr lang="it-IT" b="1" dirty="0"/>
              <a:t>Riverside Convention Center, Riverside, CA, USA </a:t>
            </a:r>
            <a:br>
              <a:rPr lang="it-IT" b="1" dirty="0"/>
            </a:br>
            <a:br>
              <a:rPr lang="en-US" sz="2000" b="1" dirty="0"/>
            </a:br>
            <a:r>
              <a:rPr lang="en-US" b="1" dirty="0"/>
              <a:t>The Mission Inn Hotel &amp; Spa, Riverside, CA </a:t>
            </a:r>
            <a:br>
              <a:rPr lang="en-US" b="1" dirty="0"/>
            </a:br>
            <a:r>
              <a:rPr lang="en-US" b="1" dirty="0"/>
              <a:t>Marriot Riverside at the Convention Center, Riverside, CA 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4510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EOS/ESD Association, Inc.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85376" y="1760722"/>
            <a:ext cx="6781800" cy="1447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800" b="1" dirty="0"/>
              <a:t>September 9-20, 2019</a:t>
            </a:r>
            <a:br>
              <a:rPr lang="en-US" sz="2800" dirty="0"/>
            </a:br>
            <a:r>
              <a:rPr lang="it-IT" sz="2800" b="1" dirty="0"/>
              <a:t>Riverside Convention Center, Riverside, CA, 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04800" y="986189"/>
            <a:ext cx="8872671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000"/>
              </a:lnSpc>
              <a:defRPr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41</a:t>
            </a:r>
            <a:r>
              <a:rPr lang="en-US" sz="3600" b="1" baseline="30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st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Annual Symposium/Meeting Series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3066335"/>
            <a:ext cx="3203880" cy="2135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Rectangle 8"/>
          <p:cNvSpPr/>
          <p:nvPr/>
        </p:nvSpPr>
        <p:spPr>
          <a:xfrm>
            <a:off x="64936" y="5943600"/>
            <a:ext cx="457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5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  <a:cs typeface="+mn-cs"/>
              </a:rPr>
              <a:t>www.esda.org/events/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symposia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+mn-cs"/>
              </a:rPr>
              <a:t>/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649" y="6461125"/>
            <a:ext cx="8305800" cy="396875"/>
          </a:xfrm>
        </p:spPr>
        <p:txBody>
          <a:bodyPr/>
          <a:lstStyle/>
          <a:p>
            <a:r>
              <a:rPr lang="en-US" dirty="0"/>
              <a:t>This presentation is available for use by members to promote EOS/ESD Association, Inc. activities.</a:t>
            </a:r>
          </a:p>
          <a:p>
            <a:r>
              <a:rPr lang="en-US" dirty="0"/>
              <a:t>No alteration of content or other use of EOS/ESD Association, Inc. logo permitted.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725" y="2979922"/>
            <a:ext cx="457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RETURN of the MANUFACTURING TRACK: EOS/ESD in Manufacturing – </a:t>
            </a:r>
          </a:p>
          <a:p>
            <a:r>
              <a:rPr lang="en-US" sz="1600" dirty="0"/>
              <a:t>• Featured keynote presentation provides the latest discoveries in EOS/ESD control. </a:t>
            </a:r>
          </a:p>
          <a:p>
            <a:r>
              <a:rPr lang="en-US" sz="1600" dirty="0"/>
              <a:t>• Workshops allow you to discuss your companies unique challenges with industry professionals and peers. </a:t>
            </a:r>
          </a:p>
          <a:p>
            <a:r>
              <a:rPr lang="en-US" sz="1600" dirty="0"/>
              <a:t>• Networking opportunities to get answers from industry experts on important technical questions. </a:t>
            </a:r>
          </a:p>
          <a:p>
            <a:r>
              <a:rPr lang="en-US" sz="1600" dirty="0"/>
              <a:t>• Tutorials and seminars for valuable training to keep you at the top of your field.</a:t>
            </a:r>
          </a:p>
        </p:txBody>
      </p:sp>
    </p:spTree>
    <p:extLst>
      <p:ext uri="{BB962C8B-B14F-4D97-AF65-F5344CB8AC3E}">
        <p14:creationId xmlns:p14="http://schemas.microsoft.com/office/powerpoint/2010/main" val="942219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02497A6D-13A0-43DB-909C-FD542F95C081}"/>
              </a:ext>
            </a:extLst>
          </p:cNvPr>
          <p:cNvGrpSpPr/>
          <p:nvPr/>
        </p:nvGrpSpPr>
        <p:grpSpPr>
          <a:xfrm>
            <a:off x="5029200" y="2463061"/>
            <a:ext cx="4114800" cy="3597622"/>
            <a:chOff x="6463430" y="1346853"/>
            <a:chExt cx="5511451" cy="459048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206F287-FCE6-4FBD-876D-773556E32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70628" y="1346853"/>
              <a:ext cx="5324602" cy="4268201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7BA56A7-D336-4097-BD25-66B2C3903C21}"/>
                </a:ext>
              </a:extLst>
            </p:cNvPr>
            <p:cNvSpPr/>
            <p:nvPr/>
          </p:nvSpPr>
          <p:spPr>
            <a:xfrm>
              <a:off x="6463430" y="5235879"/>
              <a:ext cx="1653436" cy="701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0BECA5A-5FF3-4927-9FA5-8E21EBB8D78F}"/>
                </a:ext>
              </a:extLst>
            </p:cNvPr>
            <p:cNvSpPr/>
            <p:nvPr/>
          </p:nvSpPr>
          <p:spPr>
            <a:xfrm>
              <a:off x="7993692" y="5526065"/>
              <a:ext cx="3981189" cy="273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EOS/ESD Association, Inc.</a:t>
            </a:r>
          </a:p>
        </p:txBody>
      </p:sp>
      <p:sp>
        <p:nvSpPr>
          <p:cNvPr id="9" name="Rectangle 8"/>
          <p:cNvSpPr/>
          <p:nvPr/>
        </p:nvSpPr>
        <p:spPr>
          <a:xfrm>
            <a:off x="64936" y="6060683"/>
            <a:ext cx="4659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5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  <a:cs typeface="+mn-cs"/>
              </a:rPr>
              <a:t>www.esda.org/events/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symposia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+mn-cs"/>
              </a:rPr>
              <a:t>/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649" y="6461125"/>
            <a:ext cx="8305800" cy="396875"/>
          </a:xfrm>
        </p:spPr>
        <p:txBody>
          <a:bodyPr/>
          <a:lstStyle/>
          <a:p>
            <a:r>
              <a:rPr lang="en-US" dirty="0"/>
              <a:t>This presentation is available for use by members to promote EOS/ESD Association, Inc. activities.</a:t>
            </a:r>
          </a:p>
          <a:p>
            <a:r>
              <a:rPr lang="en-US" dirty="0"/>
              <a:t>No alteration of content or other use of EOS/ESD Association, Inc. logo permitted.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4492ADB-60AE-4D8B-BEEB-54C8D2640493}"/>
              </a:ext>
            </a:extLst>
          </p:cNvPr>
          <p:cNvSpPr txBox="1">
            <a:spLocks noChangeArrowheads="1"/>
          </p:cNvSpPr>
          <p:nvPr/>
        </p:nvSpPr>
        <p:spPr>
          <a:xfrm>
            <a:off x="-1752600" y="1011864"/>
            <a:ext cx="12449908" cy="8607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Workshop on Robustness of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IoT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Devices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34EC9C-350C-4770-808D-2D15A536646E}"/>
              </a:ext>
            </a:extLst>
          </p:cNvPr>
          <p:cNvSpPr/>
          <p:nvPr/>
        </p:nvSpPr>
        <p:spPr>
          <a:xfrm>
            <a:off x="-2219" y="3718341"/>
            <a:ext cx="538218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indent="-4460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242021"/>
                </a:solidFill>
              </a:rPr>
              <a:t>Examples of IoT applications and their robustness requirements</a:t>
            </a:r>
          </a:p>
          <a:p>
            <a:pPr marL="446088" indent="-4460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242021"/>
                </a:solidFill>
              </a:rPr>
              <a:t>Insight into ESD, electrical robustness and safety aspects  </a:t>
            </a:r>
          </a:p>
          <a:p>
            <a:pPr marL="446088" indent="-4460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242021"/>
                </a:solidFill>
              </a:rPr>
              <a:t>Discussion group and ecosystem meetings to discuss electrical robustness of IoT systems related to hardware design</a:t>
            </a:r>
            <a:r>
              <a:rPr lang="en-US" dirty="0">
                <a:solidFill>
                  <a:srgbClr val="242021"/>
                </a:solidFill>
              </a:rPr>
              <a:t> and testing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E80B00-ECEF-43B3-87C1-FCF04C14CAFF}"/>
              </a:ext>
            </a:extLst>
          </p:cNvPr>
          <p:cNvSpPr txBox="1"/>
          <p:nvPr/>
        </p:nvSpPr>
        <p:spPr>
          <a:xfrm>
            <a:off x="63166" y="1710653"/>
            <a:ext cx="36826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Scheduled as co-located event at EOSESD Symposium 2019, Riverside, Sep18-19</a:t>
            </a:r>
          </a:p>
          <a:p>
            <a:r>
              <a:rPr lang="de-DE" b="1" dirty="0"/>
              <a:t> </a:t>
            </a:r>
          </a:p>
          <a:p>
            <a:pPr marL="285750" indent="-285750">
              <a:buFontTx/>
              <a:buChar char="-"/>
            </a:pPr>
            <a:r>
              <a:rPr lang="de-DE" b="1" dirty="0"/>
              <a:t>Invited talks</a:t>
            </a:r>
          </a:p>
          <a:p>
            <a:pPr marL="285750" indent="-285750">
              <a:buFontTx/>
              <a:buChar char="-"/>
            </a:pPr>
            <a:r>
              <a:rPr lang="de-DE" b="1" dirty="0"/>
              <a:t>Discussion groups</a:t>
            </a:r>
          </a:p>
          <a:p>
            <a:pPr marL="285750" indent="-285750">
              <a:buFontTx/>
              <a:buChar char="-"/>
            </a:pPr>
            <a:r>
              <a:rPr lang="de-DE" b="1" dirty="0"/>
              <a:t>Networking events</a:t>
            </a:r>
          </a:p>
          <a:p>
            <a:pPr marL="285750" indent="-285750">
              <a:buFontTx/>
              <a:buChar char="-"/>
            </a:pPr>
            <a:endParaRPr lang="de-DE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E9F887-37EC-4A6D-A78F-FF2E53C9C474}"/>
              </a:ext>
            </a:extLst>
          </p:cNvPr>
          <p:cNvSpPr txBox="1"/>
          <p:nvPr/>
        </p:nvSpPr>
        <p:spPr>
          <a:xfrm>
            <a:off x="4324409" y="1900839"/>
            <a:ext cx="4756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EOS/ESD Symposium September 9-20, 2019</a:t>
            </a:r>
          </a:p>
          <a:p>
            <a:pPr marL="285750" indent="-285750">
              <a:buFontTx/>
              <a:buChar char="-"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182460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EOS/ESD Association, Inc.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41261" y="990600"/>
            <a:ext cx="8738848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  <a:defRPr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EOS/ESD Manufacturing Symposium in Malaysia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81200"/>
            <a:ext cx="7315200" cy="762000"/>
          </a:xfrm>
        </p:spPr>
        <p:txBody>
          <a:bodyPr rtlCol="0">
            <a:normAutofit fontScale="92500" lnSpcReduction="20000"/>
          </a:bodyPr>
          <a:lstStyle/>
          <a:p>
            <a:pPr marL="274032" indent="-274032" algn="ctr">
              <a:buClr>
                <a:schemeClr val="accent3"/>
              </a:buClr>
              <a:buNone/>
              <a:defRPr/>
            </a:pPr>
            <a:r>
              <a:rPr lang="en-US" b="1" dirty="0"/>
              <a:t>October 14-18, 2019          Penang, Malaysia</a:t>
            </a:r>
            <a:br>
              <a:rPr lang="en-US" dirty="0"/>
            </a:br>
            <a:endParaRPr lang="en-US" sz="2400" b="1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5638800"/>
            <a:ext cx="8311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525"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  <a:cs typeface="+mn-cs"/>
              </a:rPr>
              <a:t>Register at </a:t>
            </a:r>
            <a:r>
              <a:rPr lang="en-US" sz="2400" b="1" dirty="0">
                <a:solidFill>
                  <a:prstClr val="black"/>
                </a:solidFill>
              </a:rPr>
              <a:t>www.esda.org/events/manufacturingsymposium/</a:t>
            </a:r>
            <a:endParaRPr lang="en-US" sz="24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649" y="6400800"/>
            <a:ext cx="8305800" cy="396875"/>
          </a:xfrm>
        </p:spPr>
        <p:txBody>
          <a:bodyPr/>
          <a:lstStyle/>
          <a:p>
            <a:r>
              <a:rPr lang="en-US" dirty="0"/>
              <a:t>This presentation is available for use by members to promote EOS/ESD Association, Inc. activities.</a:t>
            </a:r>
          </a:p>
          <a:p>
            <a:r>
              <a:rPr lang="en-US" dirty="0"/>
              <a:t>No alteration of content or other use of EOS/ESD Association, Inc. logo permitted.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3" t="9438"/>
          <a:stretch/>
        </p:blipFill>
        <p:spPr>
          <a:xfrm>
            <a:off x="685800" y="2561493"/>
            <a:ext cx="3429000" cy="2783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4447031" y="264003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Attend the EOS/ESD Manufacturing Symposium in Penang featuring: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ESD Manufacturing and Design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Latest research on EOS and ESD in the rapidly changing world of electronics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311648-C00A-4BCD-87F8-0D0DEBCAF614}"/>
              </a:ext>
            </a:extLst>
          </p:cNvPr>
          <p:cNvSpPr txBox="1"/>
          <p:nvPr/>
        </p:nvSpPr>
        <p:spPr>
          <a:xfrm>
            <a:off x="4374467" y="4229099"/>
            <a:ext cx="45605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October 14 Tutorials ESD Basics</a:t>
            </a:r>
            <a:br>
              <a:rPr lang="en-US" dirty="0"/>
            </a:br>
            <a:r>
              <a:rPr lang="en-US" dirty="0"/>
              <a:t>October 15 Tutorials How </a:t>
            </a:r>
            <a:r>
              <a:rPr lang="en-US" dirty="0" err="1"/>
              <a:t>To’s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October 16 Tutorials/Symposium S20.20 Day 1</a:t>
            </a:r>
            <a:br>
              <a:rPr lang="en-US" dirty="0"/>
            </a:br>
            <a:r>
              <a:rPr lang="en-US" dirty="0"/>
              <a:t>October 17 Tutorials/Symposium S20.20 Day 2</a:t>
            </a:r>
            <a:br>
              <a:rPr lang="en-US" dirty="0"/>
            </a:br>
            <a:r>
              <a:rPr lang="en-US" dirty="0"/>
              <a:t>October 18 (OPTIONAL) PrM Exam</a:t>
            </a:r>
          </a:p>
        </p:txBody>
      </p:sp>
    </p:spTree>
    <p:extLst>
      <p:ext uri="{BB962C8B-B14F-4D97-AF65-F5344CB8AC3E}">
        <p14:creationId xmlns:p14="http://schemas.microsoft.com/office/powerpoint/2010/main" val="25307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EOS/ESD Association, Inc.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39969" y="1366911"/>
            <a:ext cx="8465234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000"/>
              </a:lnSpc>
              <a:defRPr/>
            </a:pP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848" y="1246870"/>
            <a:ext cx="822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kern="0" dirty="0">
                <a:solidFill>
                  <a:srgbClr val="009999"/>
                </a:solidFill>
                <a:latin typeface="Arial" panose="020B0604020202020204" pitchFamily="34" charset="0"/>
              </a:rPr>
              <a:t>Workshop Forum</a:t>
            </a:r>
            <a:endParaRPr lang="en-US" sz="3200" kern="0" dirty="0">
              <a:solidFill>
                <a:srgbClr val="009999"/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649" y="6461125"/>
            <a:ext cx="8305800" cy="396875"/>
          </a:xfrm>
        </p:spPr>
        <p:txBody>
          <a:bodyPr/>
          <a:lstStyle/>
          <a:p>
            <a:r>
              <a:rPr lang="en-US"/>
              <a:t>This presentation is available for use by members to promote EOS/ESD Association, Inc. activities.</a:t>
            </a:r>
          </a:p>
          <a:p>
            <a:r>
              <a:rPr lang="en-US"/>
              <a:t>No alteration of content or other use of EOS/ESD Association, Inc. logo permitted.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2699" y="6096000"/>
            <a:ext cx="7239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6525"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  <a:cs typeface="+mn-cs"/>
              </a:rPr>
              <a:t>Register at </a:t>
            </a:r>
            <a:r>
              <a:rPr lang="en-US" sz="2400" b="1" dirty="0">
                <a:solidFill>
                  <a:prstClr val="black"/>
                </a:solidFill>
              </a:rPr>
              <a:t>www.esda.org/events</a:t>
            </a:r>
            <a:endParaRPr lang="en-US" sz="24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0E5DBF-7D8B-4C85-8822-97966D1FE404}"/>
              </a:ext>
            </a:extLst>
          </p:cNvPr>
          <p:cNvSpPr txBox="1"/>
          <p:nvPr/>
        </p:nvSpPr>
        <p:spPr>
          <a:xfrm>
            <a:off x="352114" y="1865057"/>
            <a:ext cx="7836901" cy="579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/>
              <a:t>October 21-22, 2019</a:t>
            </a:r>
          </a:p>
          <a:p>
            <a:r>
              <a:rPr lang="en-US" sz="3200" baseline="30000" dirty="0"/>
              <a:t>3rd Annual ESD Forum Workshop</a:t>
            </a:r>
          </a:p>
          <a:p>
            <a:endParaRPr lang="en-US" sz="2000" dirty="0"/>
          </a:p>
          <a:p>
            <a:r>
              <a:rPr lang="en-US" sz="2000" b="1" dirty="0"/>
              <a:t>The workshop will address: 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IC Design: Design challenges for IC ESD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IC Testing: ESDA/JEDEC/ANSI JS-001 and JS-002, The content and their correct implementation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System Design: System Level ESD Design; Multiple design challenges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System Testing: Implementation of the IEC61000-4-2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System Design: The base for SEED and TVS diode </a:t>
            </a:r>
            <a:r>
              <a:rPr lang="en-US" sz="2000" dirty="0" err="1"/>
              <a:t>characteriziation</a:t>
            </a:r>
            <a:r>
              <a:rPr lang="en-US" sz="2000" dirty="0"/>
              <a:t> and modeling</a:t>
            </a:r>
          </a:p>
          <a:p>
            <a:endParaRPr lang="en-US" sz="3200" baseline="30000" dirty="0"/>
          </a:p>
          <a:p>
            <a:endParaRPr lang="en-US" sz="3200" baseline="30000" dirty="0"/>
          </a:p>
          <a:p>
            <a:endParaRPr lang="en-US" sz="3200" baseline="30000" dirty="0"/>
          </a:p>
          <a:p>
            <a:endParaRPr lang="en-US" sz="3200" baseline="30000" dirty="0"/>
          </a:p>
          <a:p>
            <a:endParaRPr lang="en-US" sz="3200" baseline="30000" dirty="0"/>
          </a:p>
          <a:p>
            <a:endParaRPr lang="en-US" sz="3200" baseline="30000" dirty="0"/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F9469F-C7FD-492E-94C2-5E1F22C905E8}"/>
              </a:ext>
            </a:extLst>
          </p:cNvPr>
          <p:cNvSpPr txBox="1"/>
          <p:nvPr/>
        </p:nvSpPr>
        <p:spPr>
          <a:xfrm>
            <a:off x="276440" y="5607368"/>
            <a:ext cx="7960415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 err="1"/>
              <a:t>Canmax</a:t>
            </a:r>
            <a:r>
              <a:rPr lang="en-US" sz="2800" b="1" baseline="30000" dirty="0"/>
              <a:t>, 99 </a:t>
            </a:r>
            <a:r>
              <a:rPr lang="en-US" sz="2800" b="1" baseline="30000" dirty="0" err="1"/>
              <a:t>Shuangma</a:t>
            </a:r>
            <a:r>
              <a:rPr lang="en-US" sz="2800" b="1" baseline="30000" dirty="0"/>
              <a:t> Street, Suzhou Industrial Park, Jiangsu, Suzhou, China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3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EOS/ESD Association, Inc.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301899" y="1988348"/>
            <a:ext cx="5566154" cy="1447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b="1" dirty="0"/>
              <a:t>May 4-8, 2020</a:t>
            </a:r>
            <a:br>
              <a:rPr lang="en-US" sz="2800" dirty="0"/>
            </a:br>
            <a:r>
              <a:rPr lang="en-US" sz="2400" dirty="0" err="1"/>
              <a:t>Tagungshotel</a:t>
            </a:r>
            <a:r>
              <a:rPr lang="en-US" sz="2400" dirty="0"/>
              <a:t> </a:t>
            </a:r>
            <a:r>
              <a:rPr lang="en-US" sz="2400" dirty="0" err="1"/>
              <a:t>Jesteburg</a:t>
            </a:r>
            <a:r>
              <a:rPr lang="en-US" sz="2400" dirty="0"/>
              <a:t>, Hamburg, Germany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0924" y="1039499"/>
            <a:ext cx="9002151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000"/>
              </a:lnSpc>
              <a:defRPr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International Electrostatic Discharge Workshop IEW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8186" r="18153"/>
          <a:stretch>
            <a:fillRect/>
          </a:stretch>
        </p:blipFill>
        <p:spPr bwMode="auto">
          <a:xfrm>
            <a:off x="533400" y="2847572"/>
            <a:ext cx="3203880" cy="2573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Rectangle 8"/>
          <p:cNvSpPr/>
          <p:nvPr/>
        </p:nvSpPr>
        <p:spPr>
          <a:xfrm>
            <a:off x="2197100" y="5867400"/>
            <a:ext cx="39878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65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  <a:cs typeface="+mn-cs"/>
              </a:rPr>
              <a:t>www.esda.org/events/IEW/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649" y="6461125"/>
            <a:ext cx="8305800" cy="396875"/>
          </a:xfrm>
        </p:spPr>
        <p:txBody>
          <a:bodyPr/>
          <a:lstStyle/>
          <a:p>
            <a:r>
              <a:rPr lang="en-US" dirty="0"/>
              <a:t>This presentation is available for use by members to promote EOS/ESD Association, Inc. activities.</a:t>
            </a:r>
          </a:p>
          <a:p>
            <a:r>
              <a:rPr lang="en-US" dirty="0"/>
              <a:t>No alteration of content or other use of EOS/ESD Association, Inc. logo permitted.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3632748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IEW facilitates access to and interactions with industry leaders through invited seminars, technical sessions, discussion groups (DGs), and invited speakers. </a:t>
            </a:r>
          </a:p>
          <a:p>
            <a:r>
              <a:rPr lang="en-US" sz="1600" dirty="0"/>
              <a:t> </a:t>
            </a:r>
          </a:p>
          <a:p>
            <a:r>
              <a:rPr lang="en-US" sz="1600" i="1" dirty="0"/>
              <a:t>• Listen to viewpoints of industry experts</a:t>
            </a:r>
            <a:endParaRPr lang="en-US" sz="1600" dirty="0"/>
          </a:p>
          <a:p>
            <a:r>
              <a:rPr lang="en-US" sz="1600" i="1" dirty="0"/>
              <a:t>• Share your ideas and opinions on EOS/ESD topics</a:t>
            </a:r>
            <a:endParaRPr lang="en-US" sz="1600" dirty="0"/>
          </a:p>
          <a:p>
            <a:r>
              <a:rPr lang="en-US" sz="1600" i="1" dirty="0"/>
              <a:t>• Explore industry best practices and give your inputs</a:t>
            </a:r>
            <a:endParaRPr lang="en-US" sz="1600" dirty="0"/>
          </a:p>
          <a:p>
            <a:r>
              <a:rPr lang="en-US" sz="1600" i="1" dirty="0"/>
              <a:t>• Interact/network with EOS/ESD industry experts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3960500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13008</TotalTime>
  <Words>1974</Words>
  <Application>Microsoft Office PowerPoint</Application>
  <PresentationFormat>On-screen Show (4:3)</PresentationFormat>
  <Paragraphs>224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Wingdings</vt:lpstr>
      <vt:lpstr>1_Office Theme</vt:lpstr>
      <vt:lpstr>Office Theme</vt:lpstr>
      <vt:lpstr>EOS/ESD Association, Inc.</vt:lpstr>
      <vt:lpstr>EOS/ESD Association, Inc.</vt:lpstr>
      <vt:lpstr>EOS/ESD Association, Inc.</vt:lpstr>
      <vt:lpstr>EOS/ESD Association, Inc.</vt:lpstr>
      <vt:lpstr>EOS/ESD Association, Inc.</vt:lpstr>
      <vt:lpstr>EOS/ESD Association, Inc.</vt:lpstr>
      <vt:lpstr>EOS/ESD Association, Inc.</vt:lpstr>
      <vt:lpstr>EOS/ESD Association, Inc.</vt:lpstr>
      <vt:lpstr>EOS/ESD Association, Inc.</vt:lpstr>
      <vt:lpstr>EOS/ESD Association, Inc.</vt:lpstr>
      <vt:lpstr>EOS/ESD Association, Inc.</vt:lpstr>
      <vt:lpstr>EOS/ESD Association, Inc. Standards</vt:lpstr>
      <vt:lpstr>EOS/ESD Association, Inc. Symposium Proceedings</vt:lpstr>
      <vt:lpstr>Corporate Bundle Packages </vt:lpstr>
      <vt:lpstr>Corporate bundle package components</vt:lpstr>
      <vt:lpstr>Example of Corporate Bundle Application</vt:lpstr>
      <vt:lpstr>Buyers Guide and Threshold Listings</vt:lpstr>
      <vt:lpstr>Calendar of Events</vt:lpstr>
      <vt:lpstr>Join our team!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System Level Testing</dc:title>
  <dc:creator>Michael</dc:creator>
  <cp:lastModifiedBy>Lisa Pimpinella</cp:lastModifiedBy>
  <cp:revision>295</cp:revision>
  <cp:lastPrinted>2019-04-18T14:21:21Z</cp:lastPrinted>
  <dcterms:created xsi:type="dcterms:W3CDTF">2013-01-11T14:49:21Z</dcterms:created>
  <dcterms:modified xsi:type="dcterms:W3CDTF">2019-04-18T14:23:06Z</dcterms:modified>
</cp:coreProperties>
</file>