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9" r:id="rId2"/>
    <p:sldId id="305" r:id="rId3"/>
    <p:sldId id="307" r:id="rId4"/>
    <p:sldId id="306" r:id="rId5"/>
  </p:sldIdLst>
  <p:sldSz cx="12192000" cy="6858000"/>
  <p:notesSz cx="6858000" cy="9220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orient="horz" pos="864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2256" userDrawn="1">
          <p15:clr>
            <a:srgbClr val="A4A3A4"/>
          </p15:clr>
        </p15:guide>
        <p15:guide id="5" orient="horz" pos="827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pos="7468" userDrawn="1">
          <p15:clr>
            <a:srgbClr val="A4A3A4"/>
          </p15:clr>
        </p15:guide>
        <p15:guide id="8" pos="2055" userDrawn="1">
          <p15:clr>
            <a:srgbClr val="A4A3A4"/>
          </p15:clr>
        </p15:guide>
        <p15:guide id="9" pos="1935" userDrawn="1">
          <p15:clr>
            <a:srgbClr val="A4A3A4"/>
          </p15:clr>
        </p15:guide>
        <p15:guide id="10" pos="3900" userDrawn="1">
          <p15:clr>
            <a:srgbClr val="A4A3A4"/>
          </p15:clr>
        </p15:guide>
        <p15:guide id="11" pos="3780" userDrawn="1">
          <p15:clr>
            <a:srgbClr val="A4A3A4"/>
          </p15:clr>
        </p15:guide>
        <p15:guide id="12" pos="5744" userDrawn="1">
          <p15:clr>
            <a:srgbClr val="A4A3A4"/>
          </p15:clr>
        </p15:guide>
        <p15:guide id="13" pos="56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8" userDrawn="1">
          <p15:clr>
            <a:srgbClr val="A4A3A4"/>
          </p15:clr>
        </p15:guide>
        <p15:guide id="2" orient="horz" pos="581" userDrawn="1">
          <p15:clr>
            <a:srgbClr val="A4A3A4"/>
          </p15:clr>
        </p15:guide>
        <p15:guide id="3" orient="horz" pos="409" userDrawn="1">
          <p15:clr>
            <a:srgbClr val="A4A3A4"/>
          </p15:clr>
        </p15:guide>
        <p15:guide id="4" orient="horz" pos="2264" userDrawn="1">
          <p15:clr>
            <a:srgbClr val="A4A3A4"/>
          </p15:clr>
        </p15:guide>
        <p15:guide id="5" pos="3980" userDrawn="1">
          <p15:clr>
            <a:srgbClr val="A4A3A4"/>
          </p15:clr>
        </p15:guide>
        <p15:guide id="6" pos="3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3CC"/>
    <a:srgbClr val="FCC40B"/>
    <a:srgbClr val="014F93"/>
    <a:srgbClr val="969696"/>
    <a:srgbClr val="CCFFFF"/>
    <a:srgbClr val="33999B"/>
    <a:srgbClr val="003466"/>
    <a:srgbClr val="CDFFFF"/>
    <a:srgbClr val="4588B5"/>
    <a:srgbClr val="005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57BFA-6360-4A49-832C-4E3C8DB30E31}" v="1" dt="2023-12-12T15:37:45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52" autoAdjust="0"/>
    <p:restoredTop sz="94660" autoAdjust="0"/>
  </p:normalViewPr>
  <p:slideViewPr>
    <p:cSldViewPr snapToObjects="1">
      <p:cViewPr varScale="1">
        <p:scale>
          <a:sx n="67" d="100"/>
          <a:sy n="67" d="100"/>
        </p:scale>
        <p:origin x="312" y="52"/>
      </p:cViewPr>
      <p:guideLst>
        <p:guide orient="horz" pos="4110"/>
        <p:guide orient="horz" pos="864"/>
        <p:guide orient="horz" pos="2160"/>
        <p:guide orient="horz" pos="2256"/>
        <p:guide orient="horz" pos="827"/>
        <p:guide pos="211"/>
        <p:guide pos="7468"/>
        <p:guide pos="2055"/>
        <p:guide pos="1935"/>
        <p:guide pos="3900"/>
        <p:guide pos="3780"/>
        <p:guide pos="5744"/>
        <p:guide pos="56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976" y="-108"/>
      </p:cViewPr>
      <p:guideLst>
        <p:guide orient="horz" pos="168"/>
        <p:guide orient="horz" pos="581"/>
        <p:guide orient="horz" pos="409"/>
        <p:guide orient="horz" pos="2264"/>
        <p:guide pos="3980"/>
        <p:guide pos="3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3852" y="8757200"/>
            <a:ext cx="2972547" cy="461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A6B00D-5B37-4B84-B23F-E3F4C9306F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6043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55613" y="893763"/>
            <a:ext cx="7777163" cy="4375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6142" y="5491128"/>
            <a:ext cx="5772123" cy="304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54852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997200"/>
            <a:ext cx="12192000" cy="3860800"/>
          </a:xfrm>
          <a:prstGeom prst="rect">
            <a:avLst/>
          </a:prstGeom>
          <a:gradFill flip="none" rotWithShape="1">
            <a:gsLst>
              <a:gs pos="100000">
                <a:srgbClr val="2E63CC">
                  <a:alpha val="60000"/>
                </a:srgbClr>
              </a:gs>
              <a:gs pos="0">
                <a:srgbClr val="CCFFFF">
                  <a:shade val="30000"/>
                  <a:satMod val="115000"/>
                  <a:alpha val="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54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buClr>
                <a:srgbClr val="E30034"/>
              </a:buClr>
              <a:defRPr/>
            </a:pPr>
            <a:endParaRPr lang="de-DE" sz="1600" dirty="0" err="1">
              <a:latin typeface="Verdana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black">
          <a:xfrm>
            <a:off x="0" y="44624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2024 International ESD Workshop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103446" y="2133600"/>
            <a:ext cx="10081119" cy="1511424"/>
          </a:xfrm>
          <a:prstGeom prst="rect">
            <a:avLst/>
          </a:prstGeom>
        </p:spPr>
        <p:txBody>
          <a:bodyPr/>
          <a:lstStyle>
            <a:lvl1pPr algn="ctr">
              <a:buNone/>
              <a:defRPr sz="36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102784" y="4076700"/>
            <a:ext cx="10081683" cy="172878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>
            <a:lvl1pPr algn="r">
              <a:defRPr sz="800">
                <a:solidFill>
                  <a:srgbClr val="9696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F628355-75AC-454E-A3CA-573CF54527E2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1271016"/>
            <a:ext cx="11533632" cy="5184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kern="1200" baseline="0"/>
            </a:lvl1pPr>
            <a:lvl2pPr marL="538163" indent="-269875">
              <a:buFont typeface="Verdana" panose="020B0604030504040204" pitchFamily="34" charset="0"/>
              <a:buChar char="─"/>
              <a:defRPr kern="1200" baseline="0"/>
            </a:lvl2pPr>
            <a:lvl3pPr marL="809625" indent="-268288">
              <a:buFont typeface="Verdana" panose="020B0604030504040204" pitchFamily="34" charset="0"/>
              <a:buChar char="─"/>
              <a:defRPr kern="1200" baseline="0"/>
            </a:lvl3pPr>
            <a:lvl4pPr marL="1079500" indent="-269875">
              <a:buFont typeface="Verdana" panose="020B0604030504040204" pitchFamily="34" charset="0"/>
              <a:buChar char="─"/>
              <a:defRPr kern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3659" y="6624639"/>
            <a:ext cx="6144684" cy="142875"/>
          </a:xfrm>
          <a:prstGeom prst="rect">
            <a:avLst/>
          </a:prstGeom>
          <a:ln/>
        </p:spPr>
        <p:txBody>
          <a:bodyPr anchor="ctr" anchorCtr="0"/>
          <a:lstStyle>
            <a:lvl1pPr>
              <a:defRPr sz="8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4800"/>
            <a:ext cx="12192000" cy="555888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775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1271016"/>
            <a:ext cx="5754624" cy="5184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kern="1200" baseline="0"/>
            </a:lvl1pPr>
            <a:lvl2pPr marL="538163" indent="-269875">
              <a:buFont typeface="Verdana" panose="020B0604030504040204" pitchFamily="34" charset="0"/>
              <a:buChar char="─"/>
              <a:defRPr kern="1200" baseline="0"/>
            </a:lvl2pPr>
            <a:lvl3pPr marL="809625" indent="-268288">
              <a:buFont typeface="Verdana" panose="020B0604030504040204" pitchFamily="34" charset="0"/>
              <a:buChar char="─"/>
              <a:defRPr kern="1200" baseline="0"/>
            </a:lvl3pPr>
            <a:lvl4pPr marL="1079500" indent="-269875">
              <a:buFont typeface="Verdana" panose="020B0604030504040204" pitchFamily="34" charset="0"/>
              <a:buChar char="─"/>
              <a:defRPr kern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3659" y="6624639"/>
            <a:ext cx="6144684" cy="142875"/>
          </a:xfrm>
          <a:prstGeom prst="rect">
            <a:avLst/>
          </a:prstGeom>
          <a:ln/>
        </p:spPr>
        <p:txBody>
          <a:bodyPr anchor="ctr" anchorCtr="0"/>
          <a:lstStyle>
            <a:lvl1pPr>
              <a:defRPr sz="8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4800"/>
            <a:ext cx="12192000" cy="483880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096000" y="1268760"/>
            <a:ext cx="5772992" cy="5184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kern="1200" baseline="0"/>
            </a:lvl1pPr>
            <a:lvl2pPr marL="538163" indent="-269875">
              <a:buFont typeface="Verdana" panose="020B0604030504040204" pitchFamily="34" charset="0"/>
              <a:buChar char="─"/>
              <a:defRPr kern="1200" baseline="0"/>
            </a:lvl2pPr>
            <a:lvl3pPr marL="809625" indent="-268288">
              <a:buFont typeface="Verdana" panose="020B0604030504040204" pitchFamily="34" charset="0"/>
              <a:buChar char="─"/>
              <a:defRPr kern="1200" baseline="0"/>
            </a:lvl3pPr>
            <a:lvl4pPr marL="1079500" indent="-269875">
              <a:buFont typeface="Verdana" panose="020B0604030504040204" pitchFamily="34" charset="0"/>
              <a:buChar char="─"/>
              <a:defRPr kern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8555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800"/>
            <a:ext cx="12192000" cy="555888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4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DF5C-459B-41B5-A673-7A46299612D7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3659" y="6624639"/>
            <a:ext cx="6144684" cy="142875"/>
          </a:xfrm>
          <a:prstGeom prst="rect">
            <a:avLst/>
          </a:prstGeom>
          <a:ln/>
        </p:spPr>
        <p:txBody>
          <a:bodyPr anchor="ctr" anchorCtr="0"/>
          <a:lstStyle>
            <a:lvl1pPr>
              <a:defRPr sz="8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0"/>
          <p:cNvSpPr>
            <a:spLocks noChangeArrowheads="1"/>
          </p:cNvSpPr>
          <p:nvPr userDrawn="1"/>
        </p:nvSpPr>
        <p:spPr bwMode="hidden">
          <a:xfrm>
            <a:off x="0" y="0"/>
            <a:ext cx="12192000" cy="620688"/>
          </a:xfrm>
          <a:prstGeom prst="rect">
            <a:avLst/>
          </a:prstGeom>
          <a:solidFill>
            <a:srgbClr val="014F93"/>
          </a:solidFill>
          <a:ln w="12700" algn="ctr">
            <a:noFill/>
            <a:miter lim="800000"/>
            <a:headEnd/>
            <a:tailEnd/>
          </a:ln>
          <a:effectLst>
            <a:outerShdw blurRad="152400" dist="101600" dir="5400000" algn="t" rotWithShape="0">
              <a:schemeClr val="bg1">
                <a:lumMod val="65000"/>
                <a:alpha val="78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sz="24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10422467" y="6624639"/>
            <a:ext cx="1441451" cy="142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969696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B06C4391-5151-437C-809B-783E078D6285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5"/>
          <p:cNvSpPr/>
          <p:nvPr/>
        </p:nvSpPr>
        <p:spPr bwMode="hidden">
          <a:xfrm>
            <a:off x="0" y="620689"/>
            <a:ext cx="12192000" cy="138113"/>
          </a:xfrm>
          <a:prstGeom prst="rect">
            <a:avLst/>
          </a:prstGeom>
          <a:solidFill>
            <a:srgbClr val="FCC40B"/>
          </a:solidFill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buClr>
                <a:srgbClr val="E30034"/>
              </a:buClr>
              <a:defRPr/>
            </a:pPr>
            <a:endParaRPr lang="de-DE" sz="1600" dirty="0" err="1">
              <a:latin typeface="Verdana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black">
          <a:xfrm>
            <a:off x="0" y="620688"/>
            <a:ext cx="12192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023659" y="6624639"/>
            <a:ext cx="6144684" cy="142875"/>
          </a:xfrm>
          <a:prstGeom prst="rect">
            <a:avLst/>
          </a:prstGeom>
          <a:ln/>
        </p:spPr>
        <p:txBody>
          <a:bodyPr lIns="0" tIns="0" rIns="0" bIns="0" anchor="ctr" anchorCtr="0"/>
          <a:lstStyle>
            <a:lvl1pPr algn="ctr">
              <a:defRPr sz="8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0920" y="-13810"/>
            <a:ext cx="12192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2024 International ESD 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72" r:id="rId3"/>
    <p:sldLayoutId id="2147483667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Wingdings" pitchFamily="2" charset="2"/>
        <a:buChar char=""/>
        <a:defRPr sz="2000">
          <a:solidFill>
            <a:srgbClr val="00214A"/>
          </a:solidFill>
          <a:latin typeface="Verdana" pitchFamily="34" charset="0"/>
          <a:ea typeface="+mn-ea"/>
          <a:cs typeface="+mn-cs"/>
        </a:defRPr>
      </a:lvl1pPr>
      <a:lvl2pPr marL="538163" indent="-269875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Wingdings" pitchFamily="2" charset="2"/>
        <a:buChar char="o"/>
        <a:defRPr sz="2000">
          <a:solidFill>
            <a:srgbClr val="00214A"/>
          </a:solidFill>
          <a:latin typeface="Verdana" pitchFamily="34" charset="0"/>
        </a:defRPr>
      </a:lvl2pPr>
      <a:lvl3pPr marL="809625" indent="-268288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Verdana" pitchFamily="34" charset="0"/>
        <a:buChar char="¬"/>
        <a:defRPr>
          <a:solidFill>
            <a:srgbClr val="00214A"/>
          </a:solidFill>
          <a:latin typeface="Verdana" pitchFamily="34" charset="0"/>
        </a:defRPr>
      </a:lvl3pPr>
      <a:lvl4pPr marL="1079500" indent="-269875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Symbol" pitchFamily="18" charset="2"/>
        <a:buChar char="-"/>
        <a:defRPr sz="1600">
          <a:solidFill>
            <a:srgbClr val="00214A"/>
          </a:solidFill>
          <a:latin typeface="Verdana" pitchFamily="34" charset="0"/>
        </a:defRPr>
      </a:lvl4pPr>
      <a:lvl5pPr marL="1349375" indent="-269875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Symbol" pitchFamily="18" charset="2"/>
        <a:buChar char="-"/>
        <a:defRPr sz="1400">
          <a:solidFill>
            <a:srgbClr val="00214A"/>
          </a:solidFill>
          <a:latin typeface="Verdana" pitchFamily="34" charset="0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pfa-ieee.org/2024/call-for-papers-202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3"/>
          <p:cNvSpPr>
            <a:spLocks noGrp="1"/>
          </p:cNvSpPr>
          <p:nvPr>
            <p:ph sz="quarter" idx="10"/>
          </p:nvPr>
        </p:nvSpPr>
        <p:spPr bwMode="auto">
          <a:xfrm>
            <a:off x="2351088" y="2133600"/>
            <a:ext cx="7561262" cy="1511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de-DE" dirty="0">
                <a:latin typeface="Arial" charset="0"/>
                <a:cs typeface="Arial" charset="0"/>
              </a:rPr>
              <a:t>Submission Title</a:t>
            </a:r>
          </a:p>
        </p:txBody>
      </p:sp>
      <p:sp>
        <p:nvSpPr>
          <p:cNvPr id="5124" name="Content Placeholder 4"/>
          <p:cNvSpPr>
            <a:spLocks noGrp="1"/>
          </p:cNvSpPr>
          <p:nvPr>
            <p:ph sz="quarter" idx="11"/>
          </p:nvPr>
        </p:nvSpPr>
        <p:spPr bwMode="auto">
          <a:xfrm>
            <a:off x="2351088" y="4652540"/>
            <a:ext cx="7561262" cy="17287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Your_name, your_company</a:t>
            </a: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Your_emailaddress@email.com  </a:t>
            </a:r>
            <a:endParaRPr lang="de-DE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this slide, please describe the objective and significance of the work in a 200-word summary.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Using up to 4 additional slides (total of no more than 6 slides), include representative data and figures that  will be  the  foundation for the poster you plan to present at the workshop. Refer to those slides and figures within the 200-word summary on this slide using slide numbers and / or figure numbers.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and significance</a:t>
            </a:r>
          </a:p>
        </p:txBody>
      </p:sp>
    </p:spTree>
    <p:extLst>
      <p:ext uri="{BB962C8B-B14F-4D97-AF65-F5344CB8AC3E}">
        <p14:creationId xmlns:p14="http://schemas.microsoft.com/office/powerpoint/2010/main" val="51654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1714" y="5283256"/>
            <a:ext cx="8650224" cy="1298472"/>
          </a:xfrm>
        </p:spPr>
        <p:txBody>
          <a:bodyPr>
            <a:normAutofit/>
          </a:bodyPr>
          <a:lstStyle/>
          <a:p>
            <a:r>
              <a:rPr lang="en-US" dirty="0"/>
              <a:t>Brief summaries of the data (1-2 sentences) in a text box below the figure are required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data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3000766" y="1188407"/>
            <a:ext cx="5892308" cy="4011362"/>
            <a:chOff x="671421" y="1084263"/>
            <a:chExt cx="7575749" cy="5490246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>
              <a:off x="2083594" y="1271588"/>
              <a:ext cx="0" cy="40417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037557" y="52959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37557" y="44958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037557" y="36830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037557" y="28829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037557" y="20701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037557" y="1271588"/>
              <a:ext cx="93662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2139157" y="5297488"/>
              <a:ext cx="5929312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2980532" y="5295900"/>
              <a:ext cx="1587" cy="79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4677569" y="5295900"/>
              <a:ext cx="1588" cy="79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6361907" y="5295900"/>
              <a:ext cx="1587" cy="79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455070" y="3589341"/>
              <a:ext cx="1900239" cy="1612901"/>
              <a:chOff x="2455070" y="3589341"/>
              <a:chExt cx="1900239" cy="1612901"/>
            </a:xfrm>
          </p:grpSpPr>
          <p:sp>
            <p:nvSpPr>
              <p:cNvPr id="64" name="Line 15"/>
              <p:cNvSpPr>
                <a:spLocks noChangeShapeType="1"/>
              </p:cNvSpPr>
              <p:nvPr/>
            </p:nvSpPr>
            <p:spPr bwMode="auto">
              <a:xfrm flipV="1">
                <a:off x="3398046" y="3683004"/>
                <a:ext cx="849313" cy="812801"/>
              </a:xfrm>
              <a:prstGeom prst="line">
                <a:avLst/>
              </a:prstGeom>
              <a:solidFill>
                <a:schemeClr val="tx1"/>
              </a:solidFill>
              <a:ln w="269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4152109" y="3589341"/>
                <a:ext cx="203200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6" name="Line 17"/>
              <p:cNvSpPr>
                <a:spLocks noChangeShapeType="1"/>
              </p:cNvSpPr>
              <p:nvPr/>
            </p:nvSpPr>
            <p:spPr bwMode="auto">
              <a:xfrm flipV="1">
                <a:off x="2548733" y="4495804"/>
                <a:ext cx="849313" cy="600075"/>
              </a:xfrm>
              <a:prstGeom prst="line">
                <a:avLst/>
              </a:prstGeom>
              <a:solidFill>
                <a:schemeClr val="tx1"/>
              </a:solidFill>
              <a:ln w="269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2455070" y="5002217"/>
                <a:ext cx="201613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8" name="Line 19"/>
              <p:cNvSpPr>
                <a:spLocks noChangeShapeType="1"/>
              </p:cNvSpPr>
              <p:nvPr/>
            </p:nvSpPr>
            <p:spPr bwMode="auto">
              <a:xfrm flipH="1" flipV="1">
                <a:off x="2455070" y="5002217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9" name="Line 20"/>
              <p:cNvSpPr>
                <a:spLocks noChangeShapeType="1"/>
              </p:cNvSpPr>
              <p:nvPr/>
            </p:nvSpPr>
            <p:spPr bwMode="auto">
              <a:xfrm>
                <a:off x="2548733" y="5095879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0" name="Line 21"/>
              <p:cNvSpPr>
                <a:spLocks noChangeShapeType="1"/>
              </p:cNvSpPr>
              <p:nvPr/>
            </p:nvSpPr>
            <p:spPr bwMode="auto">
              <a:xfrm flipH="1">
                <a:off x="2455070" y="5095879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 flipV="1">
                <a:off x="2548733" y="5002217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" name="Rectangle 71"/>
              <p:cNvSpPr>
                <a:spLocks noChangeArrowheads="1"/>
              </p:cNvSpPr>
              <p:nvPr/>
            </p:nvSpPr>
            <p:spPr bwMode="auto">
              <a:xfrm>
                <a:off x="3304383" y="4402142"/>
                <a:ext cx="201613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flipH="1" flipV="1">
                <a:off x="3304383" y="4402142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4" name="Line 25"/>
              <p:cNvSpPr>
                <a:spLocks noChangeShapeType="1"/>
              </p:cNvSpPr>
              <p:nvPr/>
            </p:nvSpPr>
            <p:spPr bwMode="auto">
              <a:xfrm>
                <a:off x="3398046" y="4495804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5" name="Line 26"/>
              <p:cNvSpPr>
                <a:spLocks noChangeShapeType="1"/>
              </p:cNvSpPr>
              <p:nvPr/>
            </p:nvSpPr>
            <p:spPr bwMode="auto">
              <a:xfrm flipH="1">
                <a:off x="3304383" y="4495804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6" name="Line 27"/>
              <p:cNvSpPr>
                <a:spLocks noChangeShapeType="1"/>
              </p:cNvSpPr>
              <p:nvPr/>
            </p:nvSpPr>
            <p:spPr bwMode="auto">
              <a:xfrm flipV="1">
                <a:off x="3398046" y="4402142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7" name="Line 28"/>
              <p:cNvSpPr>
                <a:spLocks noChangeShapeType="1"/>
              </p:cNvSpPr>
              <p:nvPr/>
            </p:nvSpPr>
            <p:spPr bwMode="auto">
              <a:xfrm flipH="1" flipV="1">
                <a:off x="4152109" y="3589341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8" name="Line 29"/>
              <p:cNvSpPr>
                <a:spLocks noChangeShapeType="1"/>
              </p:cNvSpPr>
              <p:nvPr/>
            </p:nvSpPr>
            <p:spPr bwMode="auto">
              <a:xfrm>
                <a:off x="4247359" y="3683004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9" name="Line 30"/>
              <p:cNvSpPr>
                <a:spLocks noChangeShapeType="1"/>
              </p:cNvSpPr>
              <p:nvPr/>
            </p:nvSpPr>
            <p:spPr bwMode="auto">
              <a:xfrm flipH="1">
                <a:off x="4152109" y="3683004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 flipV="1">
                <a:off x="4247359" y="3589341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4247344" y="1978025"/>
              <a:ext cx="1804982" cy="1704975"/>
              <a:chOff x="4247344" y="1978025"/>
              <a:chExt cx="1804982" cy="1704975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5001404" y="2590800"/>
                <a:ext cx="201612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Line 34"/>
              <p:cNvSpPr>
                <a:spLocks noChangeShapeType="1"/>
              </p:cNvSpPr>
              <p:nvPr/>
            </p:nvSpPr>
            <p:spPr bwMode="auto">
              <a:xfrm flipH="1" flipV="1">
                <a:off x="5001404" y="2590800"/>
                <a:ext cx="93662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3" name="Line 35"/>
              <p:cNvSpPr>
                <a:spLocks noChangeShapeType="1"/>
              </p:cNvSpPr>
              <p:nvPr/>
            </p:nvSpPr>
            <p:spPr bwMode="auto">
              <a:xfrm flipH="1">
                <a:off x="5001404" y="2684463"/>
                <a:ext cx="93662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4" name="Line 36"/>
              <p:cNvSpPr>
                <a:spLocks noChangeShapeType="1"/>
              </p:cNvSpPr>
              <p:nvPr/>
            </p:nvSpPr>
            <p:spPr bwMode="auto">
              <a:xfrm flipV="1">
                <a:off x="5095066" y="2590800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5" name="Rectangle 54"/>
              <p:cNvSpPr>
                <a:spLocks noChangeArrowheads="1"/>
              </p:cNvSpPr>
              <p:nvPr/>
            </p:nvSpPr>
            <p:spPr bwMode="auto">
              <a:xfrm>
                <a:off x="5850714" y="1978025"/>
                <a:ext cx="201612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6" name="Line 38"/>
              <p:cNvSpPr>
                <a:spLocks noChangeShapeType="1"/>
              </p:cNvSpPr>
              <p:nvPr/>
            </p:nvSpPr>
            <p:spPr bwMode="auto">
              <a:xfrm flipH="1" flipV="1">
                <a:off x="5850714" y="1978025"/>
                <a:ext cx="93662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57" name="Group 56"/>
              <p:cNvGrpSpPr>
                <a:grpSpLocks/>
              </p:cNvGrpSpPr>
              <p:nvPr/>
            </p:nvGrpSpPr>
            <p:grpSpPr bwMode="auto">
              <a:xfrm>
                <a:off x="4247344" y="2070100"/>
                <a:ext cx="1792282" cy="1612900"/>
                <a:chOff x="2903" y="1365"/>
                <a:chExt cx="1129" cy="1016"/>
              </a:xfrm>
              <a:solidFill>
                <a:schemeClr val="tx1"/>
              </a:solidFill>
            </p:grpSpPr>
            <p:sp>
              <p:nvSpPr>
                <p:cNvPr id="6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03" y="1752"/>
                  <a:ext cx="534" cy="629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437" y="1365"/>
                  <a:ext cx="535" cy="387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" name="Line 42"/>
                <p:cNvSpPr>
                  <a:spLocks noChangeShapeType="1"/>
                </p:cNvSpPr>
                <p:nvPr/>
              </p:nvSpPr>
              <p:spPr bwMode="auto">
                <a:xfrm>
                  <a:off x="3437" y="1752"/>
                  <a:ext cx="60" cy="58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" name="Line 43"/>
                <p:cNvSpPr>
                  <a:spLocks noChangeShapeType="1"/>
                </p:cNvSpPr>
                <p:nvPr/>
              </p:nvSpPr>
              <p:spPr bwMode="auto">
                <a:xfrm>
                  <a:off x="3972" y="1365"/>
                  <a:ext cx="60" cy="5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58" name="Line 44"/>
              <p:cNvSpPr>
                <a:spLocks noChangeShapeType="1"/>
              </p:cNvSpPr>
              <p:nvPr/>
            </p:nvSpPr>
            <p:spPr bwMode="auto">
              <a:xfrm flipH="1">
                <a:off x="5850714" y="2070100"/>
                <a:ext cx="93662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9" name="Line 45"/>
              <p:cNvSpPr>
                <a:spLocks noChangeShapeType="1"/>
              </p:cNvSpPr>
              <p:nvPr/>
            </p:nvSpPr>
            <p:spPr bwMode="auto">
              <a:xfrm flipV="1">
                <a:off x="5944376" y="1978025"/>
                <a:ext cx="95250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944394" y="1697043"/>
              <a:ext cx="1804988" cy="373063"/>
              <a:chOff x="5944394" y="1697043"/>
              <a:chExt cx="1804988" cy="373063"/>
            </a:xfrm>
          </p:grpSpPr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6698457" y="1778006"/>
                <a:ext cx="203200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Line 48"/>
              <p:cNvSpPr>
                <a:spLocks noChangeShapeType="1"/>
              </p:cNvSpPr>
              <p:nvPr/>
            </p:nvSpPr>
            <p:spPr bwMode="auto">
              <a:xfrm flipH="1" flipV="1">
                <a:off x="6698457" y="1778006"/>
                <a:ext cx="95250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0" name="Line 49"/>
              <p:cNvSpPr>
                <a:spLocks noChangeShapeType="1"/>
              </p:cNvSpPr>
              <p:nvPr/>
            </p:nvSpPr>
            <p:spPr bwMode="auto">
              <a:xfrm flipH="1">
                <a:off x="6698457" y="1870081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1" name="Line 50"/>
              <p:cNvSpPr>
                <a:spLocks noChangeShapeType="1"/>
              </p:cNvSpPr>
              <p:nvPr/>
            </p:nvSpPr>
            <p:spPr bwMode="auto">
              <a:xfrm flipV="1">
                <a:off x="6793707" y="1778006"/>
                <a:ext cx="93663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7547769" y="1697043"/>
                <a:ext cx="201613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Line 52"/>
              <p:cNvSpPr>
                <a:spLocks noChangeShapeType="1"/>
              </p:cNvSpPr>
              <p:nvPr/>
            </p:nvSpPr>
            <p:spPr bwMode="auto">
              <a:xfrm flipH="1" flipV="1">
                <a:off x="7547769" y="1697043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44" name="Group 43"/>
              <p:cNvGrpSpPr>
                <a:grpSpLocks/>
              </p:cNvGrpSpPr>
              <p:nvPr/>
            </p:nvGrpSpPr>
            <p:grpSpPr bwMode="auto">
              <a:xfrm>
                <a:off x="5944394" y="1790706"/>
                <a:ext cx="1792288" cy="279400"/>
                <a:chOff x="3972" y="1189"/>
                <a:chExt cx="1129" cy="176"/>
              </a:xfrm>
              <a:solidFill>
                <a:schemeClr val="tx1"/>
              </a:solidFill>
            </p:grpSpPr>
            <p:sp>
              <p:nvSpPr>
                <p:cNvPr id="4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972" y="1239"/>
                  <a:ext cx="535" cy="126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8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07" y="1189"/>
                  <a:ext cx="535" cy="50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9" name="Line 56"/>
                <p:cNvSpPr>
                  <a:spLocks noChangeShapeType="1"/>
                </p:cNvSpPr>
                <p:nvPr/>
              </p:nvSpPr>
              <p:spPr bwMode="auto">
                <a:xfrm>
                  <a:off x="4507" y="1239"/>
                  <a:ext cx="59" cy="5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" name="Line 57"/>
                <p:cNvSpPr>
                  <a:spLocks noChangeShapeType="1"/>
                </p:cNvSpPr>
                <p:nvPr/>
              </p:nvSpPr>
              <p:spPr bwMode="auto">
                <a:xfrm>
                  <a:off x="5042" y="1189"/>
                  <a:ext cx="59" cy="5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 flipH="1">
                <a:off x="7547769" y="1790706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6" name="Line 59"/>
              <p:cNvSpPr>
                <a:spLocks noChangeShapeType="1"/>
              </p:cNvSpPr>
              <p:nvPr/>
            </p:nvSpPr>
            <p:spPr bwMode="auto">
              <a:xfrm flipV="1">
                <a:off x="7643019" y="1697043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740694" y="5108576"/>
              <a:ext cx="22052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0</a:t>
              </a:r>
              <a:endParaRPr lang="en-US" b="1" dirty="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578769" y="4310063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20</a:t>
              </a:r>
              <a:endParaRPr lang="en-US" b="1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578769" y="3497263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40</a:t>
              </a:r>
              <a:endParaRPr lang="en-US" b="1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578769" y="2697163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60</a:t>
              </a:r>
              <a:endParaRPr lang="en-US" b="1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578769" y="1884364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80</a:t>
              </a:r>
              <a:endParaRPr lang="en-US" b="1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16844" y="1084263"/>
              <a:ext cx="66157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100</a:t>
              </a:r>
              <a:endParaRPr lang="en-US" b="1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050259" y="5535613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10</a:t>
              </a:r>
              <a:endParaRPr lang="en-US" b="1" dirty="0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748882" y="5535613"/>
              <a:ext cx="66157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100</a:t>
              </a:r>
              <a:endParaRPr lang="en-US" b="1" dirty="0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445919" y="5535613"/>
              <a:ext cx="882100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1000</a:t>
              </a:r>
              <a:endParaRPr lang="en-US" b="1" dirty="0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144543" y="5535613"/>
              <a:ext cx="1102627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10000</a:t>
              </a:r>
              <a:endParaRPr lang="en-US" b="1" dirty="0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694907" y="6069014"/>
              <a:ext cx="2659492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b="1" dirty="0"/>
                <a:t>No. of Vectors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 rot="16200000">
              <a:off x="-998827" y="2948687"/>
              <a:ext cx="3815347" cy="474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b="1"/>
                <a:t>Fault Coverage (%)</a:t>
              </a:r>
            </a:p>
          </p:txBody>
        </p:sp>
        <p:sp>
          <p:nvSpPr>
            <p:cNvPr id="34" name="Line 72"/>
            <p:cNvSpPr>
              <a:spLocks noChangeShapeType="1"/>
            </p:cNvSpPr>
            <p:nvPr/>
          </p:nvSpPr>
          <p:spPr bwMode="auto">
            <a:xfrm flipV="1">
              <a:off x="2153444" y="5237163"/>
              <a:ext cx="1588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Line 73"/>
            <p:cNvSpPr>
              <a:spLocks noChangeShapeType="1"/>
            </p:cNvSpPr>
            <p:nvPr/>
          </p:nvSpPr>
          <p:spPr bwMode="auto">
            <a:xfrm flipV="1">
              <a:off x="3828257" y="5237163"/>
              <a:ext cx="1587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6" name="Line 74"/>
            <p:cNvSpPr>
              <a:spLocks noChangeShapeType="1"/>
            </p:cNvSpPr>
            <p:nvPr/>
          </p:nvSpPr>
          <p:spPr bwMode="auto">
            <a:xfrm flipV="1">
              <a:off x="5503069" y="5237163"/>
              <a:ext cx="1588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7" name="Line 75"/>
            <p:cNvSpPr>
              <a:spLocks noChangeShapeType="1"/>
            </p:cNvSpPr>
            <p:nvPr/>
          </p:nvSpPr>
          <p:spPr bwMode="auto">
            <a:xfrm flipV="1">
              <a:off x="7177882" y="5237163"/>
              <a:ext cx="1587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12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271016"/>
            <a:ext cx="9108504" cy="5184648"/>
          </a:xfrm>
        </p:spPr>
        <p:txBody>
          <a:bodyPr>
            <a:normAutofit/>
          </a:bodyPr>
          <a:lstStyle/>
          <a:p>
            <a:r>
              <a:rPr lang="en-US" dirty="0"/>
              <a:t>Please save your poster abstract either in pdf or PowerPoint® format and submit it through IPFA submission website (</a:t>
            </a:r>
            <a:r>
              <a:rPr lang="en-US" dirty="0">
                <a:hlinkClick r:id="rId2"/>
              </a:rPr>
              <a:t>https://ipfa-ieee.org/2024/call-for-papers-2024/</a:t>
            </a:r>
            <a:r>
              <a:rPr lang="en-US" dirty="0"/>
              <a:t>) no later than March 18th, 2024. </a:t>
            </a:r>
          </a:p>
          <a:p>
            <a:r>
              <a:rPr lang="en-US" dirty="0"/>
              <a:t>Notification of acceptance by April 22</a:t>
            </a:r>
            <a:r>
              <a:rPr lang="en-US" baseline="30000" dirty="0"/>
              <a:t>nd</a:t>
            </a:r>
            <a:r>
              <a:rPr lang="en-US" dirty="0"/>
              <a:t>, 2024.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instructions</a:t>
            </a:r>
          </a:p>
        </p:txBody>
      </p:sp>
    </p:spTree>
    <p:extLst>
      <p:ext uri="{BB962C8B-B14F-4D97-AF65-F5344CB8AC3E}">
        <p14:creationId xmlns:p14="http://schemas.microsoft.com/office/powerpoint/2010/main" val="1229439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9&quot;/&gt;&lt;/object&gt;&lt;object type=&quot;3&quot; unique_id=&quot;10038&quot;&gt;&lt;property id=&quot;20148&quot; value=&quot;5&quot;/&gt;&lt;property id=&quot;20300&quot; value=&quot;Slide 2&quot;/&gt;&lt;property id=&quot;20307&quot; value=&quot;305&quot;/&gt;&lt;/object&gt;&lt;object type=&quot;3&quot; unique_id=&quot;10039&quot;&gt;&lt;property id=&quot;20148&quot; value=&quot;5&quot;/&gt;&lt;property id=&quot;20300&quot; value=&quot;Slide 3&quot;/&gt;&lt;property id=&quot;20307&quot; value=&quot;306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heme/theme1.xml><?xml version="1.0" encoding="utf-8"?>
<a:theme xmlns:a="http://schemas.openxmlformats.org/drawingml/2006/main" name="IEW Presentation">
  <a:themeElements>
    <a:clrScheme name="ESDA">
      <a:dk1>
        <a:srgbClr val="014F93"/>
      </a:dk1>
      <a:lt1>
        <a:srgbClr val="FFFFFF"/>
      </a:lt1>
      <a:dk2>
        <a:srgbClr val="000000"/>
      </a:dk2>
      <a:lt2>
        <a:srgbClr val="FFFFFF"/>
      </a:lt2>
      <a:accent1>
        <a:srgbClr val="014F93"/>
      </a:accent1>
      <a:accent2>
        <a:srgbClr val="0282FF"/>
      </a:accent2>
      <a:accent3>
        <a:srgbClr val="FCC40B"/>
      </a:accent3>
      <a:accent4>
        <a:srgbClr val="002649"/>
      </a:accent4>
      <a:accent5>
        <a:srgbClr val="990D28"/>
      </a:accent5>
      <a:accent6>
        <a:srgbClr val="1A1817"/>
      </a:accent6>
      <a:hlink>
        <a:srgbClr val="00214A"/>
      </a:hlink>
      <a:folHlink>
        <a:srgbClr val="990D2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DA9"/>
        </a:solidFill>
        <a:ln w="12700">
          <a:noFill/>
        </a:ln>
      </a:spPr>
      <a:bodyPr lIns="72000" tIns="72000" rIns="72000" bIns="72000" rtlCol="0" anchor="ctr"/>
      <a:lstStyle>
        <a:defPPr algn="ctr">
          <a:buClr>
            <a:srgbClr val="E30034"/>
          </a:buClr>
          <a:defRPr sz="1600" dirty="0" err="1" smtClean="0">
            <a:latin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marL="273050" indent="-273050">
          <a:buClr>
            <a:srgbClr val="E30034"/>
          </a:buClr>
          <a:defRPr sz="1600" dirty="0" err="1" smtClean="0">
            <a:solidFill>
              <a:schemeClr val="accent3"/>
            </a:solidFill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Symbol</vt:lpstr>
      <vt:lpstr>Verdana</vt:lpstr>
      <vt:lpstr>Wingdings</vt:lpstr>
      <vt:lpstr>IEW Presentation</vt:lpstr>
      <vt:lpstr>PowerPoint Presentation</vt:lpstr>
      <vt:lpstr>Objective and significance</vt:lpstr>
      <vt:lpstr>Supporting data</vt:lpstr>
      <vt:lpstr>Submission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2004-03-02T21:24:15Z</cp:lastPrinted>
  <dcterms:created xsi:type="dcterms:W3CDTF">2011-12-08T14:42:00Z</dcterms:created>
  <dcterms:modified xsi:type="dcterms:W3CDTF">2023-12-27T19:28:55Z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eba32c-0974-4663-a3a1-3cd8c30938e9_Enabled">
    <vt:lpwstr>true</vt:lpwstr>
  </property>
  <property fmtid="{D5CDD505-2E9C-101B-9397-08002B2CF9AE}" pid="3" name="MSIP_Label_f0eba32c-0974-4663-a3a1-3cd8c30938e9_SetDate">
    <vt:lpwstr>2023-11-23T09:50:06Z</vt:lpwstr>
  </property>
  <property fmtid="{D5CDD505-2E9C-101B-9397-08002B2CF9AE}" pid="4" name="MSIP_Label_f0eba32c-0974-4663-a3a1-3cd8c30938e9_Method">
    <vt:lpwstr>Privileged</vt:lpwstr>
  </property>
  <property fmtid="{D5CDD505-2E9C-101B-9397-08002B2CF9AE}" pid="5" name="MSIP_Label_f0eba32c-0974-4663-a3a1-3cd8c30938e9_Name">
    <vt:lpwstr>Public - General - Unmarked</vt:lpwstr>
  </property>
  <property fmtid="{D5CDD505-2E9C-101B-9397-08002B2CF9AE}" pid="6" name="MSIP_Label_f0eba32c-0974-4663-a3a1-3cd8c30938e9_SiteId">
    <vt:lpwstr>a72d5a72-25ee-40f0-9bd1-067cb5b770d4</vt:lpwstr>
  </property>
  <property fmtid="{D5CDD505-2E9C-101B-9397-08002B2CF9AE}" pid="7" name="MSIP_Label_f0eba32c-0974-4663-a3a1-3cd8c30938e9_ActionId">
    <vt:lpwstr>ba478644-ae51-4c06-9183-34bf5913aa29</vt:lpwstr>
  </property>
  <property fmtid="{D5CDD505-2E9C-101B-9397-08002B2CF9AE}" pid="8" name="MSIP_Label_f0eba32c-0974-4663-a3a1-3cd8c30938e9_ContentBits">
    <vt:lpwstr>0</vt:lpwstr>
  </property>
</Properties>
</file>